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335" r:id="rId3"/>
    <p:sldId id="370" r:id="rId4"/>
    <p:sldId id="371" r:id="rId5"/>
    <p:sldId id="362" r:id="rId6"/>
    <p:sldId id="277" r:id="rId7"/>
    <p:sldId id="936" r:id="rId8"/>
    <p:sldId id="958" r:id="rId9"/>
    <p:sldId id="959" r:id="rId10"/>
    <p:sldId id="956" r:id="rId11"/>
    <p:sldId id="910" r:id="rId12"/>
    <p:sldId id="955" r:id="rId13"/>
    <p:sldId id="909" r:id="rId14"/>
    <p:sldId id="915" r:id="rId15"/>
    <p:sldId id="937" r:id="rId16"/>
    <p:sldId id="339" r:id="rId17"/>
    <p:sldId id="340" r:id="rId18"/>
    <p:sldId id="948" r:id="rId19"/>
    <p:sldId id="949" r:id="rId20"/>
    <p:sldId id="960" r:id="rId21"/>
    <p:sldId id="950" r:id="rId22"/>
    <p:sldId id="953" r:id="rId23"/>
    <p:sldId id="951" r:id="rId24"/>
    <p:sldId id="952" r:id="rId25"/>
    <p:sldId id="961" r:id="rId26"/>
    <p:sldId id="962" r:id="rId27"/>
    <p:sldId id="968" r:id="rId28"/>
    <p:sldId id="967" r:id="rId29"/>
    <p:sldId id="963" r:id="rId30"/>
    <p:sldId id="945" r:id="rId31"/>
    <p:sldId id="946" r:id="rId32"/>
    <p:sldId id="965" r:id="rId33"/>
    <p:sldId id="966" r:id="rId34"/>
    <p:sldId id="970" r:id="rId35"/>
    <p:sldId id="969" r:id="rId36"/>
    <p:sldId id="964" r:id="rId37"/>
    <p:sldId id="972" r:id="rId38"/>
    <p:sldId id="971" r:id="rId39"/>
    <p:sldId id="973" r:id="rId40"/>
    <p:sldId id="947" r:id="rId41"/>
    <p:sldId id="278" r:id="rId42"/>
    <p:sldId id="298" r:id="rId43"/>
    <p:sldId id="957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 autoAdjust="0"/>
    <p:restoredTop sz="86395" autoAdjust="0"/>
  </p:normalViewPr>
  <p:slideViewPr>
    <p:cSldViewPr snapToGrid="0">
      <p:cViewPr varScale="1">
        <p:scale>
          <a:sx n="109" d="100"/>
          <a:sy n="109" d="100"/>
        </p:scale>
        <p:origin x="216" y="200"/>
      </p:cViewPr>
      <p:guideLst/>
    </p:cSldViewPr>
  </p:slideViewPr>
  <p:outlineViewPr>
    <p:cViewPr>
      <p:scale>
        <a:sx n="33" d="100"/>
        <a:sy n="33" d="100"/>
      </p:scale>
      <p:origin x="0" y="-553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69215-0AA9-455A-9E09-7DB8849DE95D}" type="datetimeFigureOut">
              <a:rPr lang="en-US" smtClean="0"/>
              <a:t>9/8/21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067378-8689-4268-B62F-CD693B577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78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read the feedback from last question. </a:t>
            </a:r>
          </a:p>
          <a:p>
            <a:r>
              <a:rPr lang="en-US" dirty="0"/>
              <a:t>There was of mention of not getting to all the questions.</a:t>
            </a:r>
          </a:p>
          <a:p>
            <a:r>
              <a:rPr lang="en-US" dirty="0"/>
              <a:t>I’m sorry. That is a mistake in my time management skills.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C5300D-90E5-4CC7-9A3A-A07FF37962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151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067378-8689-4268-B62F-CD693B57725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918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 err="1">
                <a:solidFill>
                  <a:srgbClr val="292929"/>
                </a:solidFill>
                <a:effectLst/>
                <a:latin typeface="sohne"/>
              </a:rPr>
              <a:t>Nesterov</a:t>
            </a:r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 accelerated gradient(NAG)</a:t>
            </a:r>
            <a:endParaRPr lang="en-US" b="0" i="0" dirty="0">
              <a:solidFill>
                <a:srgbClr val="292929"/>
              </a:solidFill>
              <a:effectLst/>
              <a:latin typeface="so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 err="1">
                <a:solidFill>
                  <a:srgbClr val="292929"/>
                </a:solidFill>
                <a:effectLst/>
                <a:latin typeface="sohne"/>
              </a:rPr>
              <a:t>Adagrad</a:t>
            </a:r>
            <a:r>
              <a:rPr lang="en-US" b="0" i="0" dirty="0">
                <a:solidFill>
                  <a:srgbClr val="292929"/>
                </a:solidFill>
                <a:effectLst/>
                <a:latin typeface="sohne"/>
              </a:rPr>
              <a:t> — Adaptive Gradient Algorithm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 err="1">
                <a:solidFill>
                  <a:srgbClr val="292929"/>
                </a:solidFill>
                <a:effectLst/>
                <a:latin typeface="sohne"/>
              </a:rPr>
              <a:t>Adadelta</a:t>
            </a:r>
            <a:endParaRPr lang="en-US" b="0" i="0" dirty="0">
              <a:solidFill>
                <a:srgbClr val="292929"/>
              </a:solidFill>
              <a:effectLst/>
              <a:latin typeface="so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 err="1">
                <a:solidFill>
                  <a:srgbClr val="292929"/>
                </a:solidFill>
                <a:effectLst/>
                <a:latin typeface="sohne"/>
              </a:rPr>
              <a:t>RMSProp</a:t>
            </a:r>
            <a:endParaRPr lang="en-US" b="0" i="0" dirty="0">
              <a:solidFill>
                <a:srgbClr val="292929"/>
              </a:solidFill>
              <a:effectLst/>
              <a:latin typeface="so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92929"/>
                </a:solidFill>
                <a:effectLst/>
                <a:latin typeface="sohne"/>
              </a:rPr>
              <a:t>Adam — Adaptive Moment Estimation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292929"/>
              </a:solidFill>
              <a:effectLst/>
              <a:latin typeface="sohne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067378-8689-4268-B62F-CD693B57725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5658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 err="1">
                <a:solidFill>
                  <a:srgbClr val="292929"/>
                </a:solidFill>
                <a:effectLst/>
                <a:latin typeface="sohne"/>
              </a:rPr>
              <a:t>Nesterov</a:t>
            </a:r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 accelerated gradient(NAG)</a:t>
            </a:r>
            <a:endParaRPr lang="en-US" b="0" i="0" dirty="0">
              <a:solidFill>
                <a:srgbClr val="292929"/>
              </a:solidFill>
              <a:effectLst/>
              <a:latin typeface="so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 err="1">
                <a:solidFill>
                  <a:srgbClr val="292929"/>
                </a:solidFill>
                <a:effectLst/>
                <a:latin typeface="sohne"/>
              </a:rPr>
              <a:t>Adagrad</a:t>
            </a:r>
            <a:r>
              <a:rPr lang="en-US" b="0" i="0" dirty="0">
                <a:solidFill>
                  <a:srgbClr val="292929"/>
                </a:solidFill>
                <a:effectLst/>
                <a:latin typeface="sohne"/>
              </a:rPr>
              <a:t> — Adaptive Gradient Algorithm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 err="1">
                <a:solidFill>
                  <a:srgbClr val="292929"/>
                </a:solidFill>
                <a:effectLst/>
                <a:latin typeface="sohne"/>
              </a:rPr>
              <a:t>Adadelta</a:t>
            </a:r>
            <a:endParaRPr lang="en-US" b="0" i="0" dirty="0">
              <a:solidFill>
                <a:srgbClr val="292929"/>
              </a:solidFill>
              <a:effectLst/>
              <a:latin typeface="so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 err="1">
                <a:solidFill>
                  <a:srgbClr val="292929"/>
                </a:solidFill>
                <a:effectLst/>
                <a:latin typeface="sohne"/>
              </a:rPr>
              <a:t>RMSProp</a:t>
            </a:r>
            <a:endParaRPr lang="en-US" b="0" i="0" dirty="0">
              <a:solidFill>
                <a:srgbClr val="292929"/>
              </a:solidFill>
              <a:effectLst/>
              <a:latin typeface="so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92929"/>
                </a:solidFill>
                <a:effectLst/>
                <a:latin typeface="sohne"/>
              </a:rPr>
              <a:t>Adam — Adaptive Moment Estimation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292929"/>
              </a:solidFill>
              <a:effectLst/>
              <a:latin typeface="sohne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067378-8689-4268-B62F-CD693B57725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675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 err="1">
                <a:solidFill>
                  <a:srgbClr val="292929"/>
                </a:solidFill>
                <a:effectLst/>
                <a:latin typeface="sohne"/>
              </a:rPr>
              <a:t>Nesterov</a:t>
            </a:r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 accelerated gradient(NAG)</a:t>
            </a:r>
            <a:endParaRPr lang="en-US" b="0" i="0" dirty="0">
              <a:solidFill>
                <a:srgbClr val="292929"/>
              </a:solidFill>
              <a:effectLst/>
              <a:latin typeface="so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 err="1">
                <a:solidFill>
                  <a:srgbClr val="292929"/>
                </a:solidFill>
                <a:effectLst/>
                <a:latin typeface="sohne"/>
              </a:rPr>
              <a:t>Adagrad</a:t>
            </a:r>
            <a:r>
              <a:rPr lang="en-US" b="0" i="0" dirty="0">
                <a:solidFill>
                  <a:srgbClr val="292929"/>
                </a:solidFill>
                <a:effectLst/>
                <a:latin typeface="sohne"/>
              </a:rPr>
              <a:t> — Adaptive Gradient Algorithm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 err="1">
                <a:solidFill>
                  <a:srgbClr val="292929"/>
                </a:solidFill>
                <a:effectLst/>
                <a:latin typeface="sohne"/>
              </a:rPr>
              <a:t>Adadelta</a:t>
            </a:r>
            <a:endParaRPr lang="en-US" b="0" i="0" dirty="0">
              <a:solidFill>
                <a:srgbClr val="292929"/>
              </a:solidFill>
              <a:effectLst/>
              <a:latin typeface="so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 err="1">
                <a:solidFill>
                  <a:srgbClr val="292929"/>
                </a:solidFill>
                <a:effectLst/>
                <a:latin typeface="sohne"/>
              </a:rPr>
              <a:t>RMSProp</a:t>
            </a:r>
            <a:endParaRPr lang="en-US" b="0" i="0" dirty="0">
              <a:solidFill>
                <a:srgbClr val="292929"/>
              </a:solidFill>
              <a:effectLst/>
              <a:latin typeface="so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92929"/>
                </a:solidFill>
                <a:effectLst/>
                <a:latin typeface="sohne"/>
              </a:rPr>
              <a:t>Adam — Adaptive Moment Estimation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292929"/>
              </a:solidFill>
              <a:effectLst/>
              <a:latin typeface="sohne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067378-8689-4268-B62F-CD693B57725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4990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067378-8689-4268-B62F-CD693B57725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572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92929"/>
                </a:solidFill>
                <a:effectLst/>
                <a:latin typeface="sohne"/>
              </a:rPr>
              <a:t> This is one of the reasons why I don’t read individual machine learning papers. Trends in the field are important, individual work is too noisy.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067378-8689-4268-B62F-CD693B57725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9657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067378-8689-4268-B62F-CD693B57725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194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C5300D-90E5-4CC7-9A3A-A07FF379628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309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843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0def85b6d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0def85b6d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Remember to mute 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6563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0def85b6d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0def85b6d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Remember to mute 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6563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 err="1">
                <a:solidFill>
                  <a:srgbClr val="292929"/>
                </a:solidFill>
                <a:effectLst/>
                <a:latin typeface="sohne"/>
              </a:rPr>
              <a:t>Nesterov</a:t>
            </a:r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 accelerated gradient(NAG)</a:t>
            </a:r>
            <a:endParaRPr lang="en-US" b="0" i="0" dirty="0">
              <a:solidFill>
                <a:srgbClr val="292929"/>
              </a:solidFill>
              <a:effectLst/>
              <a:latin typeface="so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 err="1">
                <a:solidFill>
                  <a:srgbClr val="292929"/>
                </a:solidFill>
                <a:effectLst/>
                <a:latin typeface="sohne"/>
              </a:rPr>
              <a:t>Adagrad</a:t>
            </a:r>
            <a:r>
              <a:rPr lang="en-US" b="0" i="0" dirty="0">
                <a:solidFill>
                  <a:srgbClr val="292929"/>
                </a:solidFill>
                <a:effectLst/>
                <a:latin typeface="sohne"/>
              </a:rPr>
              <a:t> — Adaptive Gradient Algorithm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 err="1">
                <a:solidFill>
                  <a:srgbClr val="292929"/>
                </a:solidFill>
                <a:effectLst/>
                <a:latin typeface="sohne"/>
              </a:rPr>
              <a:t>Adadelta</a:t>
            </a:r>
            <a:endParaRPr lang="en-US" b="0" i="0" dirty="0">
              <a:solidFill>
                <a:srgbClr val="292929"/>
              </a:solidFill>
              <a:effectLst/>
              <a:latin typeface="so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 err="1">
                <a:solidFill>
                  <a:srgbClr val="292929"/>
                </a:solidFill>
                <a:effectLst/>
                <a:latin typeface="sohne"/>
              </a:rPr>
              <a:t>RMSProp</a:t>
            </a:r>
            <a:endParaRPr lang="en-US" b="0" i="0" dirty="0">
              <a:solidFill>
                <a:srgbClr val="292929"/>
              </a:solidFill>
              <a:effectLst/>
              <a:latin typeface="so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92929"/>
                </a:solidFill>
                <a:effectLst/>
                <a:latin typeface="sohne"/>
              </a:rPr>
              <a:t>Adam — Adaptive Moment Estimation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292929"/>
              </a:solidFill>
              <a:effectLst/>
              <a:latin typeface="sohne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067378-8689-4268-B62F-CD693B57725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594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 err="1">
                <a:solidFill>
                  <a:srgbClr val="292929"/>
                </a:solidFill>
                <a:effectLst/>
                <a:latin typeface="sohne"/>
              </a:rPr>
              <a:t>Nesterov</a:t>
            </a:r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 accelerated gradient(NAG)</a:t>
            </a:r>
            <a:endParaRPr lang="en-US" b="0" i="0" dirty="0">
              <a:solidFill>
                <a:srgbClr val="292929"/>
              </a:solidFill>
              <a:effectLst/>
              <a:latin typeface="so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 err="1">
                <a:solidFill>
                  <a:srgbClr val="292929"/>
                </a:solidFill>
                <a:effectLst/>
                <a:latin typeface="sohne"/>
              </a:rPr>
              <a:t>Adagrad</a:t>
            </a:r>
            <a:r>
              <a:rPr lang="en-US" b="0" i="0" dirty="0">
                <a:solidFill>
                  <a:srgbClr val="292929"/>
                </a:solidFill>
                <a:effectLst/>
                <a:latin typeface="sohne"/>
              </a:rPr>
              <a:t> — Adaptive Gradient Algorithm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 err="1">
                <a:solidFill>
                  <a:srgbClr val="292929"/>
                </a:solidFill>
                <a:effectLst/>
                <a:latin typeface="sohne"/>
              </a:rPr>
              <a:t>Adadelta</a:t>
            </a:r>
            <a:endParaRPr lang="en-US" b="0" i="0" dirty="0">
              <a:solidFill>
                <a:srgbClr val="292929"/>
              </a:solidFill>
              <a:effectLst/>
              <a:latin typeface="so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 err="1">
                <a:solidFill>
                  <a:srgbClr val="292929"/>
                </a:solidFill>
                <a:effectLst/>
                <a:latin typeface="sohne"/>
              </a:rPr>
              <a:t>RMSProp</a:t>
            </a:r>
            <a:endParaRPr lang="en-US" b="0" i="0" dirty="0">
              <a:solidFill>
                <a:srgbClr val="292929"/>
              </a:solidFill>
              <a:effectLst/>
              <a:latin typeface="so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92929"/>
                </a:solidFill>
                <a:effectLst/>
                <a:latin typeface="sohne"/>
              </a:rPr>
              <a:t>Adam — Adaptive Moment Estimation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292929"/>
              </a:solidFill>
              <a:effectLst/>
              <a:latin typeface="sohne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067378-8689-4268-B62F-CD693B57725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986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 err="1">
                <a:solidFill>
                  <a:srgbClr val="292929"/>
                </a:solidFill>
                <a:effectLst/>
                <a:latin typeface="sohne"/>
              </a:rPr>
              <a:t>Nesterov</a:t>
            </a:r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 accelerated gradient(NAG)</a:t>
            </a:r>
            <a:endParaRPr lang="en-US" b="0" i="0" dirty="0">
              <a:solidFill>
                <a:srgbClr val="292929"/>
              </a:solidFill>
              <a:effectLst/>
              <a:latin typeface="so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 err="1">
                <a:solidFill>
                  <a:srgbClr val="292929"/>
                </a:solidFill>
                <a:effectLst/>
                <a:latin typeface="sohne"/>
              </a:rPr>
              <a:t>Adagrad</a:t>
            </a:r>
            <a:r>
              <a:rPr lang="en-US" b="0" i="0" dirty="0">
                <a:solidFill>
                  <a:srgbClr val="292929"/>
                </a:solidFill>
                <a:effectLst/>
                <a:latin typeface="sohne"/>
              </a:rPr>
              <a:t> — Adaptive Gradient Algorithm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 err="1">
                <a:solidFill>
                  <a:srgbClr val="292929"/>
                </a:solidFill>
                <a:effectLst/>
                <a:latin typeface="sohne"/>
              </a:rPr>
              <a:t>Adadelta</a:t>
            </a:r>
            <a:endParaRPr lang="en-US" b="0" i="0" dirty="0">
              <a:solidFill>
                <a:srgbClr val="292929"/>
              </a:solidFill>
              <a:effectLst/>
              <a:latin typeface="so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 err="1">
                <a:solidFill>
                  <a:srgbClr val="292929"/>
                </a:solidFill>
                <a:effectLst/>
                <a:latin typeface="sohne"/>
              </a:rPr>
              <a:t>RMSProp</a:t>
            </a:r>
            <a:endParaRPr lang="en-US" b="0" i="0" dirty="0">
              <a:solidFill>
                <a:srgbClr val="292929"/>
              </a:solidFill>
              <a:effectLst/>
              <a:latin typeface="so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92929"/>
                </a:solidFill>
                <a:effectLst/>
                <a:latin typeface="sohne"/>
              </a:rPr>
              <a:t>Adam — Adaptive Moment Estimation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292929"/>
              </a:solidFill>
              <a:effectLst/>
              <a:latin typeface="sohne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067378-8689-4268-B62F-CD693B57725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80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 err="1">
                <a:solidFill>
                  <a:srgbClr val="292929"/>
                </a:solidFill>
                <a:effectLst/>
                <a:latin typeface="sohne"/>
              </a:rPr>
              <a:t>Nesterov</a:t>
            </a:r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 accelerated gradient(NAG)</a:t>
            </a:r>
            <a:endParaRPr lang="en-US" b="0" i="0" dirty="0">
              <a:solidFill>
                <a:srgbClr val="292929"/>
              </a:solidFill>
              <a:effectLst/>
              <a:latin typeface="so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 err="1">
                <a:solidFill>
                  <a:srgbClr val="292929"/>
                </a:solidFill>
                <a:effectLst/>
                <a:latin typeface="sohne"/>
              </a:rPr>
              <a:t>Adagrad</a:t>
            </a:r>
            <a:r>
              <a:rPr lang="en-US" b="0" i="0" dirty="0">
                <a:solidFill>
                  <a:srgbClr val="292929"/>
                </a:solidFill>
                <a:effectLst/>
                <a:latin typeface="sohne"/>
              </a:rPr>
              <a:t> — Adaptive Gradient Algorithm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 err="1">
                <a:solidFill>
                  <a:srgbClr val="292929"/>
                </a:solidFill>
                <a:effectLst/>
                <a:latin typeface="sohne"/>
              </a:rPr>
              <a:t>Adadelta</a:t>
            </a:r>
            <a:endParaRPr lang="en-US" b="0" i="0" dirty="0">
              <a:solidFill>
                <a:srgbClr val="292929"/>
              </a:solidFill>
              <a:effectLst/>
              <a:latin typeface="so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 err="1">
                <a:solidFill>
                  <a:srgbClr val="292929"/>
                </a:solidFill>
                <a:effectLst/>
                <a:latin typeface="sohne"/>
              </a:rPr>
              <a:t>RMSProp</a:t>
            </a:r>
            <a:endParaRPr lang="en-US" b="0" i="0" dirty="0">
              <a:solidFill>
                <a:srgbClr val="292929"/>
              </a:solidFill>
              <a:effectLst/>
              <a:latin typeface="so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92929"/>
                </a:solidFill>
                <a:effectLst/>
                <a:latin typeface="sohne"/>
              </a:rPr>
              <a:t>Adam — Adaptive Moment Estimation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292929"/>
              </a:solidFill>
              <a:effectLst/>
              <a:latin typeface="sohne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067378-8689-4268-B62F-CD693B57725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74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 err="1">
                <a:solidFill>
                  <a:srgbClr val="292929"/>
                </a:solidFill>
                <a:effectLst/>
                <a:latin typeface="sohne"/>
              </a:rPr>
              <a:t>Nesterov</a:t>
            </a:r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 accelerated gradient(NAG)</a:t>
            </a:r>
            <a:endParaRPr lang="en-US" b="0" i="0" dirty="0">
              <a:solidFill>
                <a:srgbClr val="292929"/>
              </a:solidFill>
              <a:effectLst/>
              <a:latin typeface="so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 err="1">
                <a:solidFill>
                  <a:srgbClr val="292929"/>
                </a:solidFill>
                <a:effectLst/>
                <a:latin typeface="sohne"/>
              </a:rPr>
              <a:t>Adagrad</a:t>
            </a:r>
            <a:r>
              <a:rPr lang="en-US" b="0" i="0" dirty="0">
                <a:solidFill>
                  <a:srgbClr val="292929"/>
                </a:solidFill>
                <a:effectLst/>
                <a:latin typeface="sohne"/>
              </a:rPr>
              <a:t> — Adaptive Gradient Algorithm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 err="1">
                <a:solidFill>
                  <a:srgbClr val="292929"/>
                </a:solidFill>
                <a:effectLst/>
                <a:latin typeface="sohne"/>
              </a:rPr>
              <a:t>Adadelta</a:t>
            </a:r>
            <a:endParaRPr lang="en-US" b="0" i="0" dirty="0">
              <a:solidFill>
                <a:srgbClr val="292929"/>
              </a:solidFill>
              <a:effectLst/>
              <a:latin typeface="so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 err="1">
                <a:solidFill>
                  <a:srgbClr val="292929"/>
                </a:solidFill>
                <a:effectLst/>
                <a:latin typeface="sohne"/>
              </a:rPr>
              <a:t>RMSProp</a:t>
            </a:r>
            <a:endParaRPr lang="en-US" b="0" i="0" dirty="0">
              <a:solidFill>
                <a:srgbClr val="292929"/>
              </a:solidFill>
              <a:effectLst/>
              <a:latin typeface="so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92929"/>
                </a:solidFill>
                <a:effectLst/>
                <a:latin typeface="sohne"/>
              </a:rPr>
              <a:t>Adam — Adaptive Moment Estimation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292929"/>
              </a:solidFill>
              <a:effectLst/>
              <a:latin typeface="sohne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067378-8689-4268-B62F-CD693B57725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647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81C69-A202-4E3E-A2CC-4BF192CAE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EAB70F-F3BC-4FCE-8E13-F1F987503F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0BC16-B92A-42D5-9184-7071A4C15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DAF0E-FA80-43EC-825C-9053BEEE6D88}" type="datetimeFigureOut">
              <a:rPr lang="en-US" smtClean="0"/>
              <a:t>9/8/21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FDB8B-80B4-4B62-B05F-72877B9F3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AE987-0A81-4DDD-AEB4-DBB8AF9C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86D7-352C-4377-A273-DCC7BB6309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7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65655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11017211" y="6308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66" name="Google Shape;6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080929" y="146480"/>
            <a:ext cx="1022633" cy="9650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Google Shape;67;p11"/>
          <p:cNvCxnSpPr/>
          <p:nvPr/>
        </p:nvCxnSpPr>
        <p:spPr>
          <a:xfrm>
            <a:off x="415611" y="6308623"/>
            <a:ext cx="11333200" cy="1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" name="Google Shape;68;p11"/>
          <p:cNvSpPr txBox="1"/>
          <p:nvPr/>
        </p:nvSpPr>
        <p:spPr>
          <a:xfrm>
            <a:off x="314000" y="6379433"/>
            <a:ext cx="2603200" cy="3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696969"/>
                </a:solidFill>
                <a:latin typeface="Proxima Nova"/>
                <a:ea typeface="Proxima Nova"/>
                <a:cs typeface="Proxima Nova"/>
                <a:sym typeface="Proxima Nova"/>
              </a:rPr>
              <a:t>© 2021 FourthBrain</a:t>
            </a:r>
            <a:endParaRPr sz="1200" dirty="0">
              <a:solidFill>
                <a:srgbClr val="69696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364012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sldNum" idx="12"/>
          </p:nvPr>
        </p:nvSpPr>
        <p:spPr>
          <a:xfrm>
            <a:off x="11089844" y="6308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71" name="Google Shape;71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089829" y="163180"/>
            <a:ext cx="1022633" cy="9650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" name="Google Shape;72;p12"/>
          <p:cNvCxnSpPr/>
          <p:nvPr/>
        </p:nvCxnSpPr>
        <p:spPr>
          <a:xfrm>
            <a:off x="415611" y="6308623"/>
            <a:ext cx="11408400" cy="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Google Shape;73;p12"/>
          <p:cNvSpPr txBox="1"/>
          <p:nvPr/>
        </p:nvSpPr>
        <p:spPr>
          <a:xfrm>
            <a:off x="314000" y="6379433"/>
            <a:ext cx="2603200" cy="3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696969"/>
                </a:solidFill>
                <a:latin typeface="Proxima Nova"/>
                <a:ea typeface="Proxima Nova"/>
                <a:cs typeface="Proxima Nova"/>
                <a:sym typeface="Proxima Nova"/>
              </a:rPr>
              <a:t>© 2021 FourthBrain</a:t>
            </a:r>
            <a:endParaRPr sz="1200" dirty="0">
              <a:solidFill>
                <a:srgbClr val="69696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651634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>
            <a:lvl1pPr algn="l">
              <a:defRPr sz="2667" b="0">
                <a:solidFill>
                  <a:schemeClr val="tx1"/>
                </a:solidFill>
              </a:defRPr>
            </a:lvl1pPr>
            <a:lvl2pPr algn="l">
              <a:defRPr sz="2667" b="0">
                <a:solidFill>
                  <a:schemeClr val="tx1"/>
                </a:solidFill>
              </a:defRPr>
            </a:lvl2pPr>
            <a:lvl3pPr algn="l">
              <a:defRPr sz="2667" b="0">
                <a:solidFill>
                  <a:schemeClr val="tx1"/>
                </a:solidFill>
              </a:defRPr>
            </a:lvl3pPr>
            <a:lvl4pPr algn="l">
              <a:defRPr sz="2667" b="0">
                <a:solidFill>
                  <a:schemeClr val="tx1"/>
                </a:solidFill>
              </a:defRPr>
            </a:lvl4pPr>
            <a:lvl5pPr algn="l">
              <a:defRPr sz="2667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190366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E0B62-DCF6-064F-9A6D-43A166C01334}" type="datetimeFigureOut">
              <a:rPr lang="en-US" smtClean="0"/>
              <a:t>9/8/21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E00B6-CA4D-344B-8B55-C99B54CDA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87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700"/>
              <a:buFont typeface="Proxima Nova"/>
              <a:buNone/>
              <a:defRPr sz="6267" b="1">
                <a:solidFill>
                  <a:srgbClr val="52525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800"/>
              <a:buFont typeface="Proxima Nova Semibold"/>
              <a:buNone/>
              <a:defRPr sz="3733">
                <a:solidFill>
                  <a:srgbClr val="52525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28819" y="351267"/>
            <a:ext cx="3134368" cy="1818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4006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 Section header" type="secHead" preserve="1">
  <p:cSld name="Simple 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600"/>
              <a:buNone/>
              <a:defRPr sz="4800">
                <a:solidFill>
                  <a:srgbClr val="52525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093968" y="88717"/>
            <a:ext cx="1022633" cy="9650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2205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65655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097177" y="6308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20" name="Google Shape;2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097162" y="98496"/>
            <a:ext cx="1022633" cy="9650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" name="Google Shape;21;p4"/>
          <p:cNvCxnSpPr/>
          <p:nvPr/>
        </p:nvCxnSpPr>
        <p:spPr>
          <a:xfrm>
            <a:off x="415611" y="6308623"/>
            <a:ext cx="11425200" cy="1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22;p4"/>
          <p:cNvSpPr txBox="1"/>
          <p:nvPr/>
        </p:nvSpPr>
        <p:spPr>
          <a:xfrm>
            <a:off x="314000" y="6379433"/>
            <a:ext cx="2603200" cy="3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696969"/>
                </a:solidFill>
                <a:latin typeface="Proxima Nova"/>
                <a:ea typeface="Proxima Nova"/>
                <a:cs typeface="Proxima Nova"/>
                <a:sym typeface="Proxima Nova"/>
              </a:rPr>
              <a:t>© 2021 FourthBrain</a:t>
            </a:r>
            <a:endParaRPr sz="1200" dirty="0">
              <a:solidFill>
                <a:srgbClr val="69696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736655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woColTx" preserve="1">
  <p:cSld name="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11209611" y="6308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28" name="Google Shape;2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096662" y="71213"/>
            <a:ext cx="1022633" cy="9650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" name="Google Shape;29;p5"/>
          <p:cNvCxnSpPr/>
          <p:nvPr/>
        </p:nvCxnSpPr>
        <p:spPr>
          <a:xfrm>
            <a:off x="415611" y="6308623"/>
            <a:ext cx="11525600" cy="2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5"/>
          <p:cNvSpPr txBox="1"/>
          <p:nvPr/>
        </p:nvSpPr>
        <p:spPr>
          <a:xfrm>
            <a:off x="314000" y="6379433"/>
            <a:ext cx="2603200" cy="3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696969"/>
                </a:solidFill>
                <a:latin typeface="Proxima Nova"/>
                <a:ea typeface="Proxima Nova"/>
                <a:cs typeface="Proxima Nova"/>
                <a:sym typeface="Proxima Nova"/>
              </a:rPr>
              <a:t>© 2021 FourthBrain</a:t>
            </a:r>
            <a:endParaRPr sz="1200" dirty="0">
              <a:solidFill>
                <a:srgbClr val="69696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948917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nk Section Header" type="titleOnly" preserve="1">
  <p:cSld name="Pink Section 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600"/>
              <a:buNone/>
              <a:defRPr sz="4800">
                <a:solidFill>
                  <a:srgbClr val="52525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-33200" y="2819833"/>
            <a:ext cx="12258400" cy="4082000"/>
          </a:xfrm>
          <a:prstGeom prst="triangle">
            <a:avLst>
              <a:gd name="adj" fmla="val 100000"/>
            </a:avLst>
          </a:prstGeom>
          <a:solidFill>
            <a:srgbClr val="EC008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15098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11167611" y="63302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38" name="Google Shape;3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07062" y="71180"/>
            <a:ext cx="1022633" cy="9650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" name="Google Shape;39;p7"/>
          <p:cNvCxnSpPr/>
          <p:nvPr/>
        </p:nvCxnSpPr>
        <p:spPr>
          <a:xfrm>
            <a:off x="415611" y="6308623"/>
            <a:ext cx="11483600" cy="2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7"/>
          <p:cNvSpPr txBox="1"/>
          <p:nvPr/>
        </p:nvSpPr>
        <p:spPr>
          <a:xfrm>
            <a:off x="314000" y="6379433"/>
            <a:ext cx="2603200" cy="3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96969"/>
                </a:solidFill>
                <a:latin typeface="Proxima Nova"/>
                <a:ea typeface="Proxima Nova"/>
                <a:cs typeface="Proxima Nova"/>
                <a:sym typeface="Proxima Nova"/>
              </a:rPr>
              <a:t>© 2020 FourthBrain</a:t>
            </a:r>
            <a:endParaRPr sz="1200">
              <a:solidFill>
                <a:srgbClr val="69696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193711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11071577" y="6308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44" name="Google Shape;4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071562" y="104646"/>
            <a:ext cx="1022633" cy="9650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" name="Google Shape;45;p8"/>
          <p:cNvCxnSpPr/>
          <p:nvPr/>
        </p:nvCxnSpPr>
        <p:spPr>
          <a:xfrm>
            <a:off x="415611" y="6308623"/>
            <a:ext cx="11400000" cy="1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Google Shape;46;p8"/>
          <p:cNvSpPr txBox="1"/>
          <p:nvPr/>
        </p:nvSpPr>
        <p:spPr>
          <a:xfrm>
            <a:off x="314000" y="6379433"/>
            <a:ext cx="2603200" cy="3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96969"/>
                </a:solidFill>
                <a:latin typeface="Proxima Nova"/>
                <a:ea typeface="Proxima Nova"/>
                <a:cs typeface="Proxima Nova"/>
                <a:sym typeface="Proxima Nova"/>
              </a:rPr>
              <a:t>© 2020 FourthBrain</a:t>
            </a:r>
            <a:endParaRPr sz="1200">
              <a:solidFill>
                <a:srgbClr val="69696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747892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65655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11050811" y="6308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53" name="Google Shape;5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04996" y="96280"/>
            <a:ext cx="1022633" cy="9650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" name="Google Shape;54;p9"/>
          <p:cNvCxnSpPr/>
          <p:nvPr/>
        </p:nvCxnSpPr>
        <p:spPr>
          <a:xfrm rot="10800000" flipH="1">
            <a:off x="415611" y="6305023"/>
            <a:ext cx="113668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9"/>
          <p:cNvSpPr txBox="1"/>
          <p:nvPr/>
        </p:nvSpPr>
        <p:spPr>
          <a:xfrm>
            <a:off x="314000" y="6379433"/>
            <a:ext cx="2603200" cy="3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96969"/>
                </a:solidFill>
                <a:latin typeface="Proxima Nova"/>
                <a:ea typeface="Proxima Nova"/>
                <a:cs typeface="Proxima Nova"/>
                <a:sym typeface="Proxima Nova"/>
              </a:rPr>
              <a:t>© 2020 FourthBrain</a:t>
            </a:r>
            <a:endParaRPr sz="1200">
              <a:solidFill>
                <a:srgbClr val="69696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600589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E0201B-088F-4E4A-BCBB-2A288A383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7134B3-ACCE-4064-A78D-1A50C7E4C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D4AF7-E677-4CA0-B4A1-EA9B8C561E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DAF0E-FA80-43EC-825C-9053BEEE6D88}" type="datetimeFigureOut">
              <a:rPr lang="en-US" smtClean="0"/>
              <a:t>9/8/21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D56A3-667D-4379-A8DE-91137B7DCC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B7C13-D21D-41F7-B8C7-E59CC6CFD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A86D7-352C-4377-A273-DCC7BB6309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289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bit.ly/3hC6ReJ" TargetMode="Externa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hC6ReJ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syncedreview.com/2020/04/27/yolo-is-back-version-4-boasts-improved-speed-and-accuracy/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time+for+5+minut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time+for+5+minut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aperspace.com/intro-to-optimization-momentum-rmsprop-adam/#:~:text=prone%20to%20overshooting)-,Adam,of%20both%20Momentum%20and%20RMSProp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blog.paperspace.com/intro-to-optimization-momentum-rmsprop-adam/#:~:text=prone%20to%20overshooting)-,Adam,of%20both%20Momentum%20and%20RMSProp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datadriveninvestor/overview-of-different-optimizers-for-neural-networks-e0ed119440c3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datadriveninvestor/overview-of-different-optimizers-for-neural-networks-e0ed119440c3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datadriveninvestor/overview-of-different-optimizers-for-neural-networks-e0ed119440c3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gi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ruder.io/optimizing-gradient-descent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ace_detection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neptune.ai/blog/object-detection-algorithms-and-libraries" TargetMode="External"/><Relationship Id="rId4" Type="http://schemas.openxmlformats.org/officeDocument/2006/relationships/hyperlink" Target="https://en.wikipedia.org/wiki/Pedestrian_detection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datalya.com/blog/content/4-machine-learning/7-object-detection-with-sliding-window-algorithm/sliding_window.jpg" TargetMode="Externa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neptune.ai/blog/object-detection-algorithms-and-libraries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26B2A1-27E9-43F7-BA22-1FD33504A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2131" y="798557"/>
            <a:ext cx="11360800" cy="2736800"/>
          </a:xfrm>
        </p:spPr>
        <p:txBody>
          <a:bodyPr/>
          <a:lstStyle/>
          <a:p>
            <a:r>
              <a:rPr lang="en-US" b="0" dirty="0"/>
              <a:t>Object Detection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7305FA7-AAA3-4547-9BCA-188A67F355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600" y="3896591"/>
            <a:ext cx="11360800" cy="1056800"/>
          </a:xfrm>
        </p:spPr>
        <p:txBody>
          <a:bodyPr/>
          <a:lstStyle/>
          <a:p>
            <a:r>
              <a:rPr lang="en-US" dirty="0"/>
              <a:t>Week 6</a:t>
            </a:r>
          </a:p>
          <a:p>
            <a:r>
              <a:rPr lang="en-US" dirty="0">
                <a:solidFill>
                  <a:srgbClr val="D60093"/>
                </a:solidFill>
              </a:rPr>
              <a:t>Brian Spiering</a:t>
            </a:r>
          </a:p>
        </p:txBody>
      </p:sp>
      <p:pic>
        <p:nvPicPr>
          <p:cNvPr id="1026" name="Picture 2" descr="Clientmoji">
            <a:extLst>
              <a:ext uri="{FF2B5EF4-FFF2-40B4-BE49-F238E27FC236}">
                <a16:creationId xmlns:a16="http://schemas.microsoft.com/office/drawing/2014/main" id="{CD33B79B-F1CE-E44D-8CF9-D0A6A565C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22263"/>
            <a:ext cx="3774633" cy="377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114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61BDE5B-1A6C-4A98-9123-5BC0C048FE15}"/>
              </a:ext>
            </a:extLst>
          </p:cNvPr>
          <p:cNvSpPr txBox="1"/>
          <p:nvPr/>
        </p:nvSpPr>
        <p:spPr>
          <a:xfrm>
            <a:off x="351022" y="1588363"/>
            <a:ext cx="10459732" cy="3894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6830" indent="-3429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roxima Nova" panose="020B0604020202020204"/>
              </a:rPr>
              <a:t>Detect Segmented Region Proposals first, followed by bounding boxes.</a:t>
            </a:r>
          </a:p>
          <a:p>
            <a:pPr marL="486830" indent="-3429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roxima Nova" panose="020B0604020202020204"/>
              </a:rPr>
              <a:t>Run time limited by number of regional proposals.</a:t>
            </a:r>
          </a:p>
          <a:p>
            <a:pPr marL="486830" indent="-3429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roxima Nova" panose="020B0604020202020204"/>
              </a:rPr>
              <a:t>Regional proposals handle class imbalances well. It is a high recall / high precisions stacking design pattern.</a:t>
            </a:r>
          </a:p>
          <a:p>
            <a:pPr marL="486830" indent="-3429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roxima Nova" panose="020B0604020202020204"/>
              </a:rPr>
              <a:t>Faster R-CNN achieves at most 7 fps (frames per second).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795CF1E-DA13-EB4B-8F46-1B295430FFD0}"/>
              </a:ext>
            </a:extLst>
          </p:cNvPr>
          <p:cNvSpPr txBox="1">
            <a:spLocks/>
          </p:cNvSpPr>
          <p:nvPr/>
        </p:nvSpPr>
        <p:spPr>
          <a:xfrm>
            <a:off x="190500" y="123951"/>
            <a:ext cx="1158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Proxima Nova" panose="020B0604020202020204"/>
              </a:rPr>
              <a:t>Two Shot Detection</a:t>
            </a:r>
          </a:p>
        </p:txBody>
      </p:sp>
    </p:spTree>
    <p:extLst>
      <p:ext uri="{BB962C8B-B14F-4D97-AF65-F5344CB8AC3E}">
        <p14:creationId xmlns:p14="http://schemas.microsoft.com/office/powerpoint/2010/main" val="1726626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026CE2-B943-426D-8A7A-5D954F5AE0FF}"/>
              </a:ext>
            </a:extLst>
          </p:cNvPr>
          <p:cNvSpPr txBox="1"/>
          <p:nvPr/>
        </p:nvSpPr>
        <p:spPr>
          <a:xfrm>
            <a:off x="981075" y="180975"/>
            <a:ext cx="9286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Proxima Nova" panose="020B0604020202020204"/>
              </a:rPr>
              <a:t>Two shot detectors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58C3DA-1EF0-4EDD-8970-D865B9321841}"/>
              </a:ext>
            </a:extLst>
          </p:cNvPr>
          <p:cNvSpPr txBox="1"/>
          <p:nvPr/>
        </p:nvSpPr>
        <p:spPr>
          <a:xfrm>
            <a:off x="2362474" y="6337675"/>
            <a:ext cx="615141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Proxima Nova" panose="020B0604020202020204"/>
              </a:rPr>
              <a:t>Source: </a:t>
            </a:r>
            <a:r>
              <a:rPr lang="en-US" sz="1100" dirty="0">
                <a:latin typeface="Proxima Nova" panose="020B0604020202020204"/>
                <a:hlinkClick r:id="rId2"/>
              </a:rPr>
              <a:t>https://bit.ly/3hC6ReJ</a:t>
            </a:r>
            <a:endParaRPr lang="en-US" sz="1100" dirty="0">
              <a:latin typeface="Proxima Nova" panose="020B0604020202020204"/>
            </a:endParaRPr>
          </a:p>
          <a:p>
            <a:endParaRPr lang="en-US" sz="1100" dirty="0">
              <a:latin typeface="Proxima Nova" panose="020B0604020202020204"/>
            </a:endParaRPr>
          </a:p>
        </p:txBody>
      </p:sp>
      <p:pic>
        <p:nvPicPr>
          <p:cNvPr id="7" name="Picture 4" descr="R-CNN family summary">
            <a:extLst>
              <a:ext uri="{FF2B5EF4-FFF2-40B4-BE49-F238E27FC236}">
                <a16:creationId xmlns:a16="http://schemas.microsoft.com/office/drawing/2014/main" id="{3EA0ED8B-5DD4-423C-B30C-1DB337598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76" y="1079387"/>
            <a:ext cx="10676860" cy="421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A935A8-1DA5-472B-AE62-F702479C7B28}"/>
              </a:ext>
            </a:extLst>
          </p:cNvPr>
          <p:cNvSpPr txBox="1"/>
          <p:nvPr/>
        </p:nvSpPr>
        <p:spPr>
          <a:xfrm>
            <a:off x="5265188" y="5409281"/>
            <a:ext cx="3550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roxima Nova" panose="020B0604020202020204"/>
              </a:rPr>
              <a:t>Faster R-CNN is parallelized.</a:t>
            </a:r>
          </a:p>
        </p:txBody>
      </p:sp>
    </p:spTree>
    <p:extLst>
      <p:ext uri="{BB962C8B-B14F-4D97-AF65-F5344CB8AC3E}">
        <p14:creationId xmlns:p14="http://schemas.microsoft.com/office/powerpoint/2010/main" val="1274129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61BDE5B-1A6C-4A98-9123-5BC0C048FE15}"/>
              </a:ext>
            </a:extLst>
          </p:cNvPr>
          <p:cNvSpPr txBox="1"/>
          <p:nvPr/>
        </p:nvSpPr>
        <p:spPr>
          <a:xfrm>
            <a:off x="270761" y="999692"/>
            <a:ext cx="11421878" cy="544924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486830" indent="-3429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roxima Nova" panose="020B0604020202020204"/>
              </a:rPr>
              <a:t>Detect bounding box for objects directly along with object class probability.</a:t>
            </a:r>
          </a:p>
          <a:p>
            <a:pPr marL="486830" indent="-3429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roxima Nova" panose="020B0604020202020204"/>
              </a:rPr>
              <a:t>Reduced redundancy as classification and localization are integrated.</a:t>
            </a:r>
          </a:p>
          <a:p>
            <a:pPr marL="486830" indent="-3429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roxima Nova" panose="020B0604020202020204"/>
              </a:rPr>
              <a:t>Generally inferior performance for rare objects (data imbalance problem, especially for foreground vs background). </a:t>
            </a:r>
          </a:p>
          <a:p>
            <a:pPr marL="486830" indent="-3429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roxima Nova" panose="020B0604020202020204"/>
              </a:rPr>
              <a:t>However, significantly faster than 2-step detection because there are fewer layers / modules. (Speed vs accuracy trade-off is common across ML)</a:t>
            </a:r>
          </a:p>
          <a:p>
            <a:pPr marL="486830" indent="-3429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Proxima Nova" panose="020B0604020202020204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795CF1E-DA13-EB4B-8F46-1B295430FFD0}"/>
              </a:ext>
            </a:extLst>
          </p:cNvPr>
          <p:cNvSpPr txBox="1">
            <a:spLocks/>
          </p:cNvSpPr>
          <p:nvPr/>
        </p:nvSpPr>
        <p:spPr>
          <a:xfrm>
            <a:off x="190500" y="123951"/>
            <a:ext cx="1158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Proxima Nova" panose="020B0604020202020204"/>
              </a:rPr>
              <a:t>Single Shot Detection</a:t>
            </a:r>
          </a:p>
        </p:txBody>
      </p:sp>
    </p:spTree>
    <p:extLst>
      <p:ext uri="{BB962C8B-B14F-4D97-AF65-F5344CB8AC3E}">
        <p14:creationId xmlns:p14="http://schemas.microsoft.com/office/powerpoint/2010/main" val="1164580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980090BA-6A80-4420-910B-13F75E3DF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47" y="1041389"/>
            <a:ext cx="10734305" cy="523834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51C2B83-C34F-4EBD-9A47-DAC53FC57ACF}"/>
              </a:ext>
            </a:extLst>
          </p:cNvPr>
          <p:cNvSpPr txBox="1">
            <a:spLocks/>
          </p:cNvSpPr>
          <p:nvPr/>
        </p:nvSpPr>
        <p:spPr>
          <a:xfrm>
            <a:off x="190500" y="123951"/>
            <a:ext cx="1158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Proxima Nova" panose="020B0604020202020204"/>
              </a:rPr>
              <a:t> Single Shot Detector (SSD) Network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AF29FE-6768-4870-9E66-8DB07DF20C5E}"/>
              </a:ext>
            </a:extLst>
          </p:cNvPr>
          <p:cNvSpPr txBox="1"/>
          <p:nvPr/>
        </p:nvSpPr>
        <p:spPr>
          <a:xfrm>
            <a:off x="7093258" y="5717219"/>
            <a:ext cx="3622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classes = 20+1 (none)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5CBEA0-2858-475E-A29B-64ED77F1B26A}"/>
              </a:ext>
            </a:extLst>
          </p:cNvPr>
          <p:cNvSpPr txBox="1"/>
          <p:nvPr/>
        </p:nvSpPr>
        <p:spPr>
          <a:xfrm>
            <a:off x="9295322" y="6421790"/>
            <a:ext cx="615141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Proxima Nova" panose="020B0604020202020204"/>
              </a:rPr>
              <a:t>Source: </a:t>
            </a:r>
            <a:r>
              <a:rPr lang="en-US" sz="1100" dirty="0">
                <a:latin typeface="Proxima Nova" panose="020B0604020202020204"/>
                <a:hlinkClick r:id="rId3"/>
              </a:rPr>
              <a:t>https://bit.ly/3hC6ReJ</a:t>
            </a:r>
            <a:endParaRPr lang="en-US" sz="1100" dirty="0">
              <a:latin typeface="Proxima Nova" panose="020B0604020202020204"/>
            </a:endParaRPr>
          </a:p>
          <a:p>
            <a:endParaRPr lang="en-US" sz="1100" dirty="0">
              <a:latin typeface="Proxima Nova" panose="020B060402020202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932923-D4FE-2D4E-ADB4-A538F3BF3C8D}"/>
              </a:ext>
            </a:extLst>
          </p:cNvPr>
          <p:cNvSpPr/>
          <p:nvPr/>
        </p:nvSpPr>
        <p:spPr>
          <a:xfrm>
            <a:off x="1173892" y="3299254"/>
            <a:ext cx="247135" cy="889687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439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8C3B74E5-C3D9-4721-AFE3-E3C947AD22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464"/>
          <a:stretch/>
        </p:blipFill>
        <p:spPr>
          <a:xfrm>
            <a:off x="4500071" y="933391"/>
            <a:ext cx="7519052" cy="49912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19D20C-EBC4-440F-97BF-A192BA23F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60800" cy="1122400"/>
          </a:xfrm>
        </p:spPr>
        <p:txBody>
          <a:bodyPr/>
          <a:lstStyle/>
          <a:p>
            <a:pPr algn="l"/>
            <a:r>
              <a:rPr lang="en-US" dirty="0">
                <a:latin typeface="Proxima Nova" panose="020B0604020202020204"/>
              </a:rPr>
              <a:t>YOLO: You Only Look Once v1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AA1A5-4632-441E-ABB0-4E629C1F8FA8}"/>
              </a:ext>
            </a:extLst>
          </p:cNvPr>
          <p:cNvSpPr txBox="1"/>
          <p:nvPr/>
        </p:nvSpPr>
        <p:spPr>
          <a:xfrm>
            <a:off x="325549" y="5096172"/>
            <a:ext cx="10015483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marR="0" indent="-34290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400" dirty="0">
                <a:solidFill>
                  <a:srgbClr val="000000"/>
                </a:solidFill>
                <a:latin typeface="Proxima Nova" panose="020B0604020202020204"/>
              </a:rPr>
              <a:t>No bounding box proposals.</a:t>
            </a:r>
          </a:p>
          <a:p>
            <a:pPr marL="342900" marR="0" indent="-34290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400" dirty="0">
                <a:solidFill>
                  <a:srgbClr val="000000"/>
                </a:solidFill>
                <a:latin typeface="Proxima Nova" panose="020B0604020202020204"/>
              </a:rPr>
              <a:t>Image is divided to grid structure</a:t>
            </a:r>
          </a:p>
          <a:p>
            <a:pPr marL="342900" marR="0" indent="-34290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400" dirty="0">
                <a:solidFill>
                  <a:srgbClr val="000000"/>
                </a:solidFill>
                <a:latin typeface="Proxima Nova" panose="020B0604020202020204"/>
              </a:rPr>
              <a:t>Model predicts a class and a 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" panose="020B0604020202020204"/>
                <a:ea typeface="Calibri"/>
                <a:cs typeface="Calibri"/>
                <a:sym typeface="Calibri"/>
              </a:rPr>
              <a:t>box</a:t>
            </a:r>
            <a:r>
              <a:rPr kumimoji="0" lang="en-US" sz="24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" panose="020B0604020202020204"/>
                <a:ea typeface="Calibri"/>
                <a:cs typeface="Calibri"/>
                <a:sym typeface="Calibri"/>
              </a:rPr>
              <a:t> for every location in image </a:t>
            </a:r>
            <a:r>
              <a:rPr lang="en-US" sz="2400" dirty="0">
                <a:solidFill>
                  <a:srgbClr val="000000"/>
                </a:solidFill>
                <a:latin typeface="Proxima Nova" panose="020B0604020202020204"/>
              </a:rPr>
              <a:t>grid.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roxima Nova" panose="020B0604020202020204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720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9D9E9-5129-470B-8811-35908324C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58285"/>
            <a:ext cx="11360800" cy="763600"/>
          </a:xfrm>
        </p:spPr>
        <p:txBody>
          <a:bodyPr/>
          <a:lstStyle/>
          <a:p>
            <a:r>
              <a:rPr lang="en-US" dirty="0">
                <a:latin typeface="Proxima Nova" panose="020B0604020202020204"/>
              </a:rPr>
              <a:t>Single shot detectors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35DF42-847F-42B5-91FC-3BE9B6D3B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536633"/>
            <a:ext cx="5808555" cy="4555200"/>
          </a:xfrm>
        </p:spPr>
        <p:txBody>
          <a:bodyPr/>
          <a:lstStyle/>
          <a:p>
            <a:pPr marL="186262" indent="0">
              <a:buNone/>
            </a:pPr>
            <a:r>
              <a:rPr lang="en-US" sz="2400" dirty="0">
                <a:latin typeface="Proxima Nova" panose="020B0604020202020204"/>
              </a:rPr>
              <a:t>SSD</a:t>
            </a:r>
          </a:p>
          <a:p>
            <a:r>
              <a:rPr lang="en-US" sz="2000" dirty="0">
                <a:solidFill>
                  <a:srgbClr val="333333"/>
                </a:solidFill>
                <a:latin typeface="Proxima Nova" panose="020B0604020202020204"/>
              </a:rPr>
              <a:t>R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Proxima Nova" panose="020B0604020202020204"/>
              </a:rPr>
              <a:t>uns a convolutional network on input image one time and computes feature map.</a:t>
            </a:r>
          </a:p>
          <a:p>
            <a:r>
              <a:rPr lang="en-US" sz="2000" dirty="0">
                <a:solidFill>
                  <a:srgbClr val="333333"/>
                </a:solidFill>
                <a:latin typeface="Proxima Nova" panose="020B0604020202020204"/>
              </a:rPr>
              <a:t>R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Proxima Nova" panose="020B0604020202020204"/>
              </a:rPr>
              <a:t>un a small 3×3 sized convolutional kernel on this feature map to foresee the bounding boxes and categorization probability.</a:t>
            </a:r>
            <a:endParaRPr lang="en-US" sz="2000" dirty="0">
              <a:solidFill>
                <a:srgbClr val="333333"/>
              </a:solidFill>
              <a:latin typeface="Proxima Nova" panose="020B0604020202020204"/>
            </a:endParaRPr>
          </a:p>
          <a:p>
            <a:r>
              <a:rPr lang="en-US" sz="2000" b="0" i="0" dirty="0">
                <a:solidFill>
                  <a:srgbClr val="333333"/>
                </a:solidFill>
                <a:effectLst/>
                <a:latin typeface="Proxima Nova" panose="020B0604020202020204"/>
              </a:rPr>
              <a:t>SSD uses anchor boxes at a variety of aspect ratio (4) and learns off-set to each box at multi-scale</a:t>
            </a:r>
          </a:p>
          <a:p>
            <a:r>
              <a:rPr lang="en-US" sz="2000" dirty="0">
                <a:solidFill>
                  <a:srgbClr val="333333"/>
                </a:solidFill>
                <a:latin typeface="Proxima Nova" panose="020B0604020202020204"/>
              </a:rPr>
              <a:t>Confidence and localization loss.</a:t>
            </a:r>
            <a:endParaRPr lang="en-US" sz="2000" dirty="0">
              <a:latin typeface="Proxima Nova" panose="020B0604020202020204"/>
            </a:endParaRPr>
          </a:p>
          <a:p>
            <a:r>
              <a:rPr lang="en-US" sz="2000" dirty="0">
                <a:latin typeface="Proxima Nova" panose="020B0604020202020204"/>
              </a:rPr>
              <a:t>More practical due to speed on videos.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D9D4CF-E252-4FE9-94E0-F2DFE9D1D7F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443199" y="1536633"/>
            <a:ext cx="5641427" cy="4555200"/>
          </a:xfrm>
        </p:spPr>
        <p:txBody>
          <a:bodyPr/>
          <a:lstStyle/>
          <a:p>
            <a:pPr marL="186262" indent="0">
              <a:buNone/>
            </a:pPr>
            <a:r>
              <a:rPr lang="en-US" sz="2000" dirty="0">
                <a:latin typeface="Proxima Nova" panose="020B0604020202020204"/>
              </a:rPr>
              <a:t>YOLO</a:t>
            </a:r>
          </a:p>
          <a:p>
            <a:r>
              <a:rPr lang="en-US" sz="2000" dirty="0">
                <a:solidFill>
                  <a:srgbClr val="333333"/>
                </a:solidFill>
                <a:latin typeface="Proxima Nova" panose="020B0604020202020204"/>
              </a:rPr>
              <a:t>D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Proxima Nova" panose="020B0604020202020204"/>
              </a:rPr>
              <a:t>ivides every image into a grid of S x S and every grid predicts N bounding boxes and confidence.</a:t>
            </a:r>
          </a:p>
          <a:p>
            <a:r>
              <a:rPr lang="en-US" sz="2000" dirty="0">
                <a:solidFill>
                  <a:srgbClr val="333333"/>
                </a:solidFill>
                <a:latin typeface="Proxima Nova" panose="020B0604020202020204"/>
              </a:rPr>
              <a:t>F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Proxima Nova" panose="020B0604020202020204"/>
              </a:rPr>
              <a:t>orecasts the classification score for every box for each class.</a:t>
            </a:r>
          </a:p>
          <a:p>
            <a:r>
              <a:rPr lang="en-US" sz="2000" b="0" i="0" dirty="0" err="1">
                <a:solidFill>
                  <a:srgbClr val="333333"/>
                </a:solidFill>
                <a:effectLst/>
                <a:latin typeface="Proxima Nova" panose="020B0604020202020204"/>
              </a:rPr>
              <a:t>SxSxN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Proxima Nova" panose="020B0604020202020204"/>
              </a:rPr>
              <a:t> boxes are forecasted. Most are triaged after 0.3 threshold.</a:t>
            </a:r>
          </a:p>
          <a:p>
            <a:r>
              <a:rPr lang="en-US" sz="2000" dirty="0">
                <a:solidFill>
                  <a:srgbClr val="333333"/>
                </a:solidFill>
                <a:latin typeface="Proxima Nova" panose="020B0604020202020204"/>
              </a:rPr>
              <a:t>Confidence localization and classification loss</a:t>
            </a:r>
            <a:endParaRPr lang="en-US" sz="2000" dirty="0">
              <a:latin typeface="Proxima Nova" panose="020B0604020202020204"/>
            </a:endParaRPr>
          </a:p>
          <a:p>
            <a:r>
              <a:rPr lang="en-US" sz="2000" dirty="0">
                <a:latin typeface="Proxima Nova" panose="020B0604020202020204"/>
              </a:rPr>
              <a:t>More popular due to open source implementation. Darknet.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40E66F-DC42-4216-BA4B-F6E525D46492}"/>
              </a:ext>
            </a:extLst>
          </p:cNvPr>
          <p:cNvSpPr txBox="1"/>
          <p:nvPr/>
        </p:nvSpPr>
        <p:spPr>
          <a:xfrm>
            <a:off x="415599" y="5445502"/>
            <a:ext cx="110039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roxima Nova" panose="020B0604020202020204"/>
              </a:rPr>
              <a:t>Several changes to network in YOLO v4, with changes in network and detector training processes.</a:t>
            </a:r>
          </a:p>
          <a:p>
            <a:r>
              <a:rPr lang="en-US" dirty="0">
                <a:latin typeface="Proxima Nova" panose="020B0604020202020204"/>
                <a:hlinkClick r:id="rId2"/>
              </a:rPr>
              <a:t>https://syncedreview.com/2020/04/27/yolo-is-back-version-4-boasts-improved-speed-and-accuracy/</a:t>
            </a:r>
            <a:endParaRPr lang="en-US" dirty="0">
              <a:latin typeface="Proxima Nova" panose="020B0604020202020204"/>
            </a:endParaRPr>
          </a:p>
          <a:p>
            <a:endParaRPr lang="en-US" dirty="0">
              <a:latin typeface="Proxima Nova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49629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E1E21-747C-4666-A358-8B3034AD4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411" y="2131881"/>
            <a:ext cx="11360800" cy="2660252"/>
          </a:xfrm>
        </p:spPr>
        <p:txBody>
          <a:bodyPr anchor="ctr"/>
          <a:lstStyle/>
          <a:p>
            <a:pPr algn="ctr"/>
            <a:r>
              <a:rPr lang="en-US" sz="7200" dirty="0">
                <a:solidFill>
                  <a:schemeClr val="accent1">
                    <a:lumMod val="75000"/>
                  </a:schemeClr>
                </a:solidFill>
              </a:rPr>
              <a:t>Questions?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F6CFD8-3BB2-44BD-824F-BB88C0FC1E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1052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1AB35E1-64C5-5F47-BFFD-93C00895CD0A}"/>
              </a:ext>
            </a:extLst>
          </p:cNvPr>
          <p:cNvSpPr txBox="1">
            <a:spLocks/>
          </p:cNvSpPr>
          <p:nvPr/>
        </p:nvSpPr>
        <p:spPr>
          <a:xfrm>
            <a:off x="2197237" y="-86497"/>
            <a:ext cx="7192043" cy="2519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Proxima Nova"/>
              <a:buNone/>
              <a:defRPr sz="1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7200" dirty="0">
                <a:solidFill>
                  <a:schemeClr val="accent1">
                    <a:lumMod val="75000"/>
                  </a:schemeClr>
                </a:solidFill>
                <a:hlinkClick r:id="rId3"/>
              </a:rPr>
              <a:t> 5-minute break!</a:t>
            </a:r>
            <a:endParaRPr lang="en-US" sz="7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32DA7073-3CF5-C243-B530-CCFE78B696D5}"/>
              </a:ext>
            </a:extLst>
          </p:cNvPr>
          <p:cNvSpPr txBox="1">
            <a:spLocks/>
          </p:cNvSpPr>
          <p:nvPr/>
        </p:nvSpPr>
        <p:spPr>
          <a:xfrm>
            <a:off x="1272746" y="1907334"/>
            <a:ext cx="9263449" cy="45552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What should you do during the break?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Turn off your video &amp; microphone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Get up! Move your body!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Try to not look at your phone or other websites. It should be a screen and information break so you are ready to focus on the next section.</a:t>
            </a:r>
          </a:p>
        </p:txBody>
      </p:sp>
    </p:spTree>
    <p:extLst>
      <p:ext uri="{BB962C8B-B14F-4D97-AF65-F5344CB8AC3E}">
        <p14:creationId xmlns:p14="http://schemas.microsoft.com/office/powerpoint/2010/main" val="249251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AC759B-9922-4C6B-876E-BCE0C5B62B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sp>
        <p:nvSpPr>
          <p:cNvPr id="6" name="Google Shape;74;p13">
            <a:extLst>
              <a:ext uri="{FF2B5EF4-FFF2-40B4-BE49-F238E27FC236}">
                <a16:creationId xmlns:a16="http://schemas.microsoft.com/office/drawing/2014/main" id="{B16F82C7-0D8A-4365-9431-A70240CECF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Tuesday Agenda</a:t>
            </a:r>
            <a:endParaRPr dirty="0"/>
          </a:p>
        </p:txBody>
      </p:sp>
      <p:sp>
        <p:nvSpPr>
          <p:cNvPr id="7" name="Google Shape;75;p13">
            <a:extLst>
              <a:ext uri="{FF2B5EF4-FFF2-40B4-BE49-F238E27FC236}">
                <a16:creationId xmlns:a16="http://schemas.microsoft.com/office/drawing/2014/main" id="{A859A1AD-ABFD-4366-BF55-B4DBB868A0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356967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4:00 - 4:20: Welcome &amp; Review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4:20 - 4:55: Object Detection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4:55 - 5:00: Break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5:00 - 5:55: Project Pitches &amp; Capstone Selection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5:55 - 6:00: Break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6:00 - 6:50: Stochastic gradient descent (SGD) Optimizers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6:50 - 7:00:  Wrap-up &amp; Feedback form</a:t>
            </a:r>
          </a:p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9493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AC759B-9922-4C6B-876E-BCE0C5B62B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p:sp>
        <p:nvSpPr>
          <p:cNvPr id="6" name="Google Shape;74;p13">
            <a:extLst>
              <a:ext uri="{FF2B5EF4-FFF2-40B4-BE49-F238E27FC236}">
                <a16:creationId xmlns:a16="http://schemas.microsoft.com/office/drawing/2014/main" id="{B16F82C7-0D8A-4365-9431-A70240CECF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1"/>
            <a:ext cx="11360800" cy="108065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Saturday  Morning Agenda</a:t>
            </a:r>
            <a:endParaRPr dirty="0"/>
          </a:p>
        </p:txBody>
      </p:sp>
      <p:sp>
        <p:nvSpPr>
          <p:cNvPr id="7" name="Google Shape;75;p13">
            <a:extLst>
              <a:ext uri="{FF2B5EF4-FFF2-40B4-BE49-F238E27FC236}">
                <a16:creationId xmlns:a16="http://schemas.microsoft.com/office/drawing/2014/main" id="{A859A1AD-ABFD-4366-BF55-B4DBB868A0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4611" y="680074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9:00 - 9:25: Welcome &amp; Review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9:25 - 9:55: Semi-supervised Learning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9:55 - 10:00: Break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10:00 - 10:25: Auto-ML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10:25 - 10:55: Live Assignment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10:55 - 11:00: Break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11:00 - 10:25: Zero/One/Few Shot Learning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11:25 - 10:55: ML System Design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12:00 - 12:30:  Lunch Break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12:30 - 1:30:  Brian assists with Live Coding Assignment</a:t>
            </a:r>
          </a:p>
        </p:txBody>
      </p:sp>
    </p:spTree>
    <p:extLst>
      <p:ext uri="{BB962C8B-B14F-4D97-AF65-F5344CB8AC3E}">
        <p14:creationId xmlns:p14="http://schemas.microsoft.com/office/powerpoint/2010/main" val="469886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AC759B-9922-4C6B-876E-BCE0C5B62B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sp>
        <p:nvSpPr>
          <p:cNvPr id="6" name="Google Shape;74;p13">
            <a:extLst>
              <a:ext uri="{FF2B5EF4-FFF2-40B4-BE49-F238E27FC236}">
                <a16:creationId xmlns:a16="http://schemas.microsoft.com/office/drawing/2014/main" id="{B16F82C7-0D8A-4365-9431-A70240CECF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Tuesday Agenda</a:t>
            </a:r>
            <a:endParaRPr dirty="0"/>
          </a:p>
        </p:txBody>
      </p:sp>
      <p:sp>
        <p:nvSpPr>
          <p:cNvPr id="7" name="Google Shape;75;p13">
            <a:extLst>
              <a:ext uri="{FF2B5EF4-FFF2-40B4-BE49-F238E27FC236}">
                <a16:creationId xmlns:a16="http://schemas.microsoft.com/office/drawing/2014/main" id="{A859A1AD-ABFD-4366-BF55-B4DBB868A0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356967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4:00 - 4:20: Welcome &amp; Review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4:20 - 4:55: Object Detection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4:55 - 5:00: Break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5:00 - 5:55: Project Pitches Practice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5:55 - 6:00: Break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6:00 - 6:50: Stochastic gradient descent (SGD) Optimizers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6:50 - 7:00:  Wrap-up &amp; Feedback form</a:t>
            </a:r>
          </a:p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3333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8FFDE0-1DA6-D24E-AA42-721F1985F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469" y="1863337"/>
            <a:ext cx="5142531" cy="50741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80C65C-661B-4655-A803-8F6BC2FA4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Proxima Nova" panose="020B0604020202020204"/>
              </a:rPr>
              <a:t>Presentation Advice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FDF7B2-6C8A-594A-8916-AE8B5EE06D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7344100" cy="4555200"/>
          </a:xfrm>
        </p:spPr>
        <p:txBody>
          <a:bodyPr/>
          <a:lstStyle/>
          <a:p>
            <a:r>
              <a:rPr lang="en-US" dirty="0"/>
              <a:t>Presentation = Content + Design + Delivery</a:t>
            </a:r>
          </a:p>
          <a:p>
            <a:r>
              <a:rPr lang="en-US" dirty="0"/>
              <a:t>Provide specific examples. Concrete implementation of abstract idea. </a:t>
            </a:r>
          </a:p>
          <a:p>
            <a:r>
              <a:rPr lang="en-US" dirty="0"/>
              <a:t>Slides are not a teleprompter</a:t>
            </a:r>
          </a:p>
          <a:p>
            <a:r>
              <a:rPr lang="en-US" dirty="0"/>
              <a:t>Images &gt; words</a:t>
            </a:r>
          </a:p>
          <a:p>
            <a:r>
              <a:rPr lang="en-US" dirty="0"/>
              <a:t>Word Budget - Each word costs exponential more </a:t>
            </a:r>
          </a:p>
          <a:p>
            <a:r>
              <a:rPr lang="en-US" dirty="0"/>
              <a:t>Rehearse but do no memorize entire presentation.</a:t>
            </a:r>
          </a:p>
          <a:p>
            <a:r>
              <a:rPr lang="en-US" dirty="0"/>
              <a:t>Memorize intro &amp; outro.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79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0C65C-661B-4655-A803-8F6BC2FA4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Proxima Nova" panose="020B0604020202020204"/>
              </a:rPr>
              <a:t>Project Pitches Practice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7D6E9F2-8746-6F4C-B0D8-ED22999F4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536633"/>
            <a:ext cx="11360799" cy="4515032"/>
          </a:xfrm>
        </p:spPr>
        <p:txBody>
          <a:bodyPr anchor="ctr"/>
          <a:lstStyle/>
          <a:p>
            <a:pPr>
              <a:lnSpc>
                <a:spcPct val="200000"/>
              </a:lnSpc>
            </a:pPr>
            <a:r>
              <a:rPr lang="en-US" dirty="0"/>
              <a:t>Each person gets 5 minutes to present (without interruption).</a:t>
            </a:r>
          </a:p>
          <a:p>
            <a:pPr>
              <a:lnSpc>
                <a:spcPct val="200000"/>
              </a:lnSpc>
            </a:pPr>
            <a:r>
              <a:rPr lang="en-US" dirty="0"/>
              <a:t>1 minute for questions and answers.</a:t>
            </a:r>
          </a:p>
          <a:p>
            <a:pPr>
              <a:lnSpc>
                <a:spcPct val="200000"/>
              </a:lnSpc>
            </a:pPr>
            <a:r>
              <a:rPr lang="en-US" dirty="0"/>
              <a:t>3 minutes for feedback on project ideas.</a:t>
            </a:r>
          </a:p>
          <a:p>
            <a:pPr>
              <a:lnSpc>
                <a:spcPct val="200000"/>
              </a:lnSpc>
            </a:pPr>
            <a:r>
              <a:rPr lang="en-US" dirty="0"/>
              <a:t>Come back to main room after everyone in a breakroom presents.</a:t>
            </a:r>
          </a:p>
        </p:txBody>
      </p:sp>
      <p:pic>
        <p:nvPicPr>
          <p:cNvPr id="4097" name="Picture 1" descr="page4image30047040">
            <a:extLst>
              <a:ext uri="{FF2B5EF4-FFF2-40B4-BE49-F238E27FC236}">
                <a16:creationId xmlns:a16="http://schemas.microsoft.com/office/drawing/2014/main" id="{805D70AA-A56A-424E-9A8E-4D4B87378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05900" cy="173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page13image29943936">
            <a:extLst>
              <a:ext uri="{FF2B5EF4-FFF2-40B4-BE49-F238E27FC236}">
                <a16:creationId xmlns:a16="http://schemas.microsoft.com/office/drawing/2014/main" id="{C21374BF-80DE-6447-A6FF-5607870E4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87400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229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1AB35E1-64C5-5F47-BFFD-93C00895CD0A}"/>
              </a:ext>
            </a:extLst>
          </p:cNvPr>
          <p:cNvSpPr txBox="1">
            <a:spLocks/>
          </p:cNvSpPr>
          <p:nvPr/>
        </p:nvSpPr>
        <p:spPr>
          <a:xfrm>
            <a:off x="2197237" y="-86497"/>
            <a:ext cx="7192043" cy="2519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Proxima Nova"/>
              <a:buNone/>
              <a:defRPr sz="1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7200" dirty="0">
                <a:solidFill>
                  <a:schemeClr val="accent1">
                    <a:lumMod val="75000"/>
                  </a:schemeClr>
                </a:solidFill>
                <a:hlinkClick r:id="rId3"/>
              </a:rPr>
              <a:t> 5-minute break!</a:t>
            </a:r>
            <a:endParaRPr lang="en-US" sz="7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32DA7073-3CF5-C243-B530-CCFE78B696D5}"/>
              </a:ext>
            </a:extLst>
          </p:cNvPr>
          <p:cNvSpPr txBox="1">
            <a:spLocks/>
          </p:cNvSpPr>
          <p:nvPr/>
        </p:nvSpPr>
        <p:spPr>
          <a:xfrm>
            <a:off x="1310325" y="1857230"/>
            <a:ext cx="9263449" cy="45552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What should you do during the break?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Turn off your video &amp; microphone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Get up! Move your body!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Try to not look at your phone or other websites. It should be a screen and information break so you are ready to focus on the next section.</a:t>
            </a:r>
          </a:p>
        </p:txBody>
      </p:sp>
    </p:spTree>
    <p:extLst>
      <p:ext uri="{BB962C8B-B14F-4D97-AF65-F5344CB8AC3E}">
        <p14:creationId xmlns:p14="http://schemas.microsoft.com/office/powerpoint/2010/main" val="42509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AC759B-9922-4C6B-876E-BCE0C5B62B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/>
          </a:p>
        </p:txBody>
      </p:sp>
      <p:sp>
        <p:nvSpPr>
          <p:cNvPr id="6" name="Google Shape;74;p13">
            <a:extLst>
              <a:ext uri="{FF2B5EF4-FFF2-40B4-BE49-F238E27FC236}">
                <a16:creationId xmlns:a16="http://schemas.microsoft.com/office/drawing/2014/main" id="{B16F82C7-0D8A-4365-9431-A70240CECF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Tuesday Agenda</a:t>
            </a:r>
            <a:endParaRPr dirty="0"/>
          </a:p>
        </p:txBody>
      </p:sp>
      <p:sp>
        <p:nvSpPr>
          <p:cNvPr id="7" name="Google Shape;75;p13">
            <a:extLst>
              <a:ext uri="{FF2B5EF4-FFF2-40B4-BE49-F238E27FC236}">
                <a16:creationId xmlns:a16="http://schemas.microsoft.com/office/drawing/2014/main" id="{A859A1AD-ABFD-4366-BF55-B4DBB868A0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356967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4:00 - 4:20: Welcome &amp; Review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4:20 - 4:55: Object Detection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4:55 - 5:00: Break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5:00 - 5:55: Project Pitches &amp; Capstone Selection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5:55 - 6:00: Break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6:00 - 6:50: Stochastic gradient descent (SGD) Optimizers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6:50 - 7:00:  Wrap-up &amp; Feedback form</a:t>
            </a:r>
          </a:p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2796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AC759B-9922-4C6B-876E-BCE0C5B62B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/>
          </a:p>
        </p:txBody>
      </p:sp>
      <p:sp>
        <p:nvSpPr>
          <p:cNvPr id="6" name="Google Shape;74;p13">
            <a:extLst>
              <a:ext uri="{FF2B5EF4-FFF2-40B4-BE49-F238E27FC236}">
                <a16:creationId xmlns:a16="http://schemas.microsoft.com/office/drawing/2014/main" id="{B16F82C7-0D8A-4365-9431-A70240CECF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1"/>
            <a:ext cx="11360800" cy="108065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Saturday  Morning Agenda</a:t>
            </a:r>
            <a:endParaRPr dirty="0"/>
          </a:p>
        </p:txBody>
      </p:sp>
      <p:sp>
        <p:nvSpPr>
          <p:cNvPr id="7" name="Google Shape;75;p13">
            <a:extLst>
              <a:ext uri="{FF2B5EF4-FFF2-40B4-BE49-F238E27FC236}">
                <a16:creationId xmlns:a16="http://schemas.microsoft.com/office/drawing/2014/main" id="{A859A1AD-ABFD-4366-BF55-B4DBB868A0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4611" y="680074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9:00 - 9:25: Welcome &amp; Review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9:25 - 9:55: Semi-supervised Learning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9:55 - 10:00: Break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10:00 - 10:25: Auto-ML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10:25 - 10:55: Live Assignment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10:55 - 11:00: Break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11:00 - 10:25: Zero/One/Few Shot Learning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11:25 - 10:55: ML System Design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12:00 - 12:30:  Lunch Break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12:30 - 1:30:  Brian assists with Live Coding Assignment</a:t>
            </a:r>
          </a:p>
        </p:txBody>
      </p:sp>
    </p:spTree>
    <p:extLst>
      <p:ext uri="{BB962C8B-B14F-4D97-AF65-F5344CB8AC3E}">
        <p14:creationId xmlns:p14="http://schemas.microsoft.com/office/powerpoint/2010/main" val="2435709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9A9BD-C07D-43C7-B258-7ABE4C7B9AD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5808" y="64499"/>
            <a:ext cx="5188985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>
                <a:latin typeface="Proxima Nova" panose="020B0604020202020204"/>
              </a:rPr>
              <a:t>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73BDE7-56E3-43CB-8D58-63FE7605EA86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95808" y="771688"/>
            <a:ext cx="11598887" cy="50141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143930">
              <a:spcAft>
                <a:spcPts val="600"/>
              </a:spcAft>
            </a:pPr>
            <a:r>
              <a:rPr lang="en-US" sz="2400" dirty="0"/>
              <a:t>Generally - Find the best solution to a given problem.</a:t>
            </a:r>
          </a:p>
          <a:p>
            <a:pPr marL="143930">
              <a:spcAft>
                <a:spcPts val="600"/>
              </a:spcAft>
            </a:pPr>
            <a:r>
              <a:rPr lang="en-US" sz="2400" dirty="0"/>
              <a:t>Mathematically - Finding the optimal value for a function.</a:t>
            </a:r>
          </a:p>
          <a:p>
            <a:pPr marL="143930">
              <a:spcAft>
                <a:spcPts val="600"/>
              </a:spcAft>
            </a:pPr>
            <a:endParaRPr lang="en-US" sz="2400" dirty="0"/>
          </a:p>
          <a:p>
            <a:pPr marL="143930">
              <a:spcAft>
                <a:spcPts val="600"/>
              </a:spcAft>
            </a:pPr>
            <a:r>
              <a:rPr lang="en-US" sz="2400" dirty="0"/>
              <a:t>Twin Pillars of Optimization</a:t>
            </a:r>
          </a:p>
          <a:p>
            <a:pPr marL="601130" lvl="1">
              <a:spcAft>
                <a:spcPts val="600"/>
              </a:spcAft>
            </a:pPr>
            <a:r>
              <a:rPr lang="en-US" dirty="0"/>
              <a:t>Effective - Find the best.</a:t>
            </a:r>
          </a:p>
          <a:p>
            <a:pPr marL="601130" lvl="1">
              <a:spcAft>
                <a:spcPts val="600"/>
              </a:spcAft>
            </a:pPr>
            <a:r>
              <a:rPr lang="en-US" dirty="0"/>
              <a:t>Efficient - Find it quickly.</a:t>
            </a:r>
          </a:p>
          <a:p>
            <a:pPr marL="143930">
              <a:spcAft>
                <a:spcPts val="600"/>
              </a:spcAft>
            </a:pPr>
            <a:r>
              <a:rPr lang="en-US" sz="2400" dirty="0"/>
              <a:t>In DL, the goal is to find a pretty good set of parameters as quickly as possible. Since DL is an empirical field, we can never be sure the best (aka, global minimum)</a:t>
            </a:r>
          </a:p>
        </p:txBody>
      </p:sp>
    </p:spTree>
    <p:extLst>
      <p:ext uri="{BB962C8B-B14F-4D97-AF65-F5344CB8AC3E}">
        <p14:creationId xmlns:p14="http://schemas.microsoft.com/office/powerpoint/2010/main" val="290027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9A9BD-C07D-43C7-B258-7ABE4C7B9AD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5808" y="64499"/>
            <a:ext cx="8013476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>
                <a:latin typeface="Proxima Nova" panose="020B0604020202020204"/>
              </a:rPr>
              <a:t>Error Surfaces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4921B9-E5E0-3B44-AF83-6C49429B6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727200"/>
            <a:ext cx="38100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87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9A9BD-C07D-43C7-B258-7ABE4C7B9AD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5808" y="64499"/>
            <a:ext cx="8013476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>
                <a:latin typeface="Proxima Nova" panose="020B0604020202020204"/>
              </a:rPr>
              <a:t>Error Surfaces can be tricky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FACEE2-2A26-D749-8197-92C1521AB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8" y="2793855"/>
            <a:ext cx="5267826" cy="39996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25CDA7-5BE9-994D-9360-D48EF887E5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174" y="2907130"/>
            <a:ext cx="5267826" cy="395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177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9A9BD-C07D-43C7-B258-7ABE4C7B9AD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5808" y="64499"/>
            <a:ext cx="8013476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>
                <a:latin typeface="Proxima Nova" panose="020B0604020202020204"/>
              </a:rPr>
              <a:t>Error Surfaces can be tricky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4FDDA3A-7B33-BD4D-B31C-121FA8593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786" y="1570994"/>
            <a:ext cx="6121400" cy="4648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3DCDAF-90F3-9949-A4A3-2A27F191BE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186" y="0"/>
            <a:ext cx="5512814" cy="383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762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9A9BD-C07D-43C7-B258-7ABE4C7B9AD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5808" y="64499"/>
            <a:ext cx="8013476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>
                <a:latin typeface="Proxima Nova" panose="020B0604020202020204"/>
              </a:rPr>
              <a:t>Saddle point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73BDE7-56E3-43CB-8D58-63FE7605EA86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96072" y="794084"/>
            <a:ext cx="5534971" cy="3440865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Occur at a relative minimum along one axial direction (between peaks), where the crossing axis is a relative maximum.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derivative is zero (in at least one direction) but not a local optimal.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pose a problem for some gradient-based optimization methods.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2A0FD2-7793-DE4D-954C-9E4F04A82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505" y="0"/>
            <a:ext cx="3998495" cy="4346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CA3AEB-17F7-904D-B681-4B44191F5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350" y="3814952"/>
            <a:ext cx="3985218" cy="252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41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AC759B-9922-4C6B-876E-BCE0C5B62B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sp>
        <p:nvSpPr>
          <p:cNvPr id="6" name="Google Shape;74;p13">
            <a:extLst>
              <a:ext uri="{FF2B5EF4-FFF2-40B4-BE49-F238E27FC236}">
                <a16:creationId xmlns:a16="http://schemas.microsoft.com/office/drawing/2014/main" id="{B16F82C7-0D8A-4365-9431-A70240CECF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1"/>
            <a:ext cx="11360800" cy="108065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Saturday  Morning Agenda</a:t>
            </a:r>
            <a:endParaRPr dirty="0"/>
          </a:p>
        </p:txBody>
      </p:sp>
      <p:sp>
        <p:nvSpPr>
          <p:cNvPr id="7" name="Google Shape;75;p13">
            <a:extLst>
              <a:ext uri="{FF2B5EF4-FFF2-40B4-BE49-F238E27FC236}">
                <a16:creationId xmlns:a16="http://schemas.microsoft.com/office/drawing/2014/main" id="{A859A1AD-ABFD-4366-BF55-B4DBB868A0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4611" y="680074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9:00 - 9:25: Welcome &amp; Review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9:25 - 9:55: Semi-supervised Learning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9:55 - 10:00: Break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10:00 - 10:25: Auto-ML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10:25 - 10:55: Live Assignment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10:55 - 11:00: Break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11:00 - 10:25: Zero/One/Few Shot Learning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11:25 - 10:55: ML System Design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12:00 - 12:30:  Lunch Break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12:30 - 1:30:  Brian assists with Live Coding Assignment</a:t>
            </a:r>
          </a:p>
        </p:txBody>
      </p:sp>
    </p:spTree>
    <p:extLst>
      <p:ext uri="{BB962C8B-B14F-4D97-AF65-F5344CB8AC3E}">
        <p14:creationId xmlns:p14="http://schemas.microsoft.com/office/powerpoint/2010/main" val="628819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9A9BD-C07D-43C7-B258-7ABE4C7B9AD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5808" y="64499"/>
            <a:ext cx="5188985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>
                <a:latin typeface="Proxima Nova" panose="020B0604020202020204"/>
              </a:rPr>
              <a:t>Optimizers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73BDE7-56E3-43CB-8D58-63FE7605EA86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95808" y="771688"/>
            <a:ext cx="11408333" cy="50141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143930">
              <a:spcAft>
                <a:spcPts val="600"/>
              </a:spcAft>
            </a:pPr>
            <a:r>
              <a:rPr lang="en-US" sz="2400" b="1" dirty="0">
                <a:latin typeface="Proxima Nova" panose="020B0604020202020204"/>
              </a:rPr>
              <a:t>Optimizer</a:t>
            </a:r>
            <a:r>
              <a:rPr lang="en-US" sz="2400" dirty="0">
                <a:latin typeface="Proxima Nova" panose="020B0604020202020204"/>
              </a:rPr>
              <a:t>s update the weight parameters to minimize the loss function while performing Gradient Descent.</a:t>
            </a:r>
            <a:r>
              <a:rPr lang="en-US" sz="2400" b="0" i="0" dirty="0">
                <a:effectLst/>
                <a:latin typeface="Proxima Nova" panose="020B0604020202020204"/>
              </a:rPr>
              <a:t> </a:t>
            </a:r>
          </a:p>
          <a:p>
            <a:pPr marL="143930">
              <a:spcAft>
                <a:spcPts val="600"/>
              </a:spcAft>
            </a:pPr>
            <a:r>
              <a:rPr lang="en-US" sz="2400" b="1" dirty="0">
                <a:latin typeface="Proxima Nova" panose="020B0604020202020204"/>
              </a:rPr>
              <a:t>Adaptive Optimizers </a:t>
            </a:r>
            <a:r>
              <a:rPr lang="en-US" sz="2400" dirty="0">
                <a:latin typeface="Proxima Nova" panose="020B0604020202020204"/>
              </a:rPr>
              <a:t>update the behavior of the optimizer based on history of the optimizer. </a:t>
            </a:r>
          </a:p>
          <a:p>
            <a:pPr marL="601130" lvl="1">
              <a:spcAft>
                <a:spcPts val="600"/>
              </a:spcAft>
            </a:pPr>
            <a:r>
              <a:rPr lang="en-US" dirty="0">
                <a:latin typeface="Proxima Nova" panose="020B0604020202020204"/>
              </a:rPr>
              <a:t>How steep is the current gradient relative to previous gradient? </a:t>
            </a:r>
            <a:endParaRPr lang="en-US" b="1" dirty="0">
              <a:latin typeface="Proxima Nova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051326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EE204-2ED2-4079-9EEF-C2FB73A6C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xima Nova" panose="020B0604020202020204"/>
              </a:rPr>
              <a:t>Adaptive Optimizers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7E663-487B-4805-8DC2-B2B3D603F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1300" y="1463896"/>
            <a:ext cx="11360800" cy="4555200"/>
          </a:xfrm>
        </p:spPr>
        <p:txBody>
          <a:bodyPr/>
          <a:lstStyle/>
          <a:p>
            <a:pPr marL="143930" indent="0">
              <a:buNone/>
            </a:pPr>
            <a:r>
              <a:rPr lang="en-US" dirty="0">
                <a:latin typeface="Proxima Nova" panose="020B0604020202020204"/>
              </a:rPr>
              <a:t>Goal: To modify the learning step based on the topology of the contours.</a:t>
            </a:r>
          </a:p>
        </p:txBody>
      </p:sp>
      <p:pic>
        <p:nvPicPr>
          <p:cNvPr id="1026" name="Picture 2" descr="moment_compo">
            <a:extLst>
              <a:ext uri="{FF2B5EF4-FFF2-40B4-BE49-F238E27FC236}">
                <a16:creationId xmlns:a16="http://schemas.microsoft.com/office/drawing/2014/main" id="{5C6FEA61-E0BA-4EC5-8BF0-AA0851907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00" y="2114624"/>
            <a:ext cx="5678293" cy="352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2EFE68-64A8-4D78-8812-CD27F4DEE2F7}"/>
              </a:ext>
            </a:extLst>
          </p:cNvPr>
          <p:cNvSpPr txBox="1"/>
          <p:nvPr/>
        </p:nvSpPr>
        <p:spPr>
          <a:xfrm>
            <a:off x="2496416" y="6331270"/>
            <a:ext cx="60942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https://blog.paperspace.com/intro-to-optimization-momentum-rmsprop-adam/#:~:text=prone%20to%20overshooting)-,Adam,of%20both%20Momentum%20and%20RMSProp</a:t>
            </a:r>
            <a:r>
              <a:rPr lang="en-US" sz="800" dirty="0"/>
              <a:t>.</a:t>
            </a:r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0104149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EE204-2ED2-4079-9EEF-C2FB73A6C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2" y="18878"/>
            <a:ext cx="11360800" cy="763600"/>
          </a:xfrm>
        </p:spPr>
        <p:txBody>
          <a:bodyPr/>
          <a:lstStyle/>
          <a:p>
            <a:r>
              <a:rPr lang="en-US" dirty="0">
                <a:latin typeface="Proxima Nova" panose="020B0604020202020204"/>
              </a:rPr>
              <a:t>Momentum SGD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60E57A-13D0-4CF7-9D08-911A6E8D236C}"/>
              </a:ext>
            </a:extLst>
          </p:cNvPr>
          <p:cNvSpPr txBox="1"/>
          <p:nvPr/>
        </p:nvSpPr>
        <p:spPr>
          <a:xfrm>
            <a:off x="230144" y="5756801"/>
            <a:ext cx="11261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roxima Nova" panose="020B0604020202020204"/>
              </a:rPr>
              <a:t>Accelerates search in direction of minima </a:t>
            </a:r>
            <a:r>
              <a:rPr lang="en-US" sz="2000" dirty="0">
                <a:latin typeface="Proxima Nova" panose="020B0604020202020204"/>
                <a:cs typeface="Quire Sans" panose="020B0502040400020003" pitchFamily="34" charset="0"/>
              </a:rPr>
              <a:t>by accumulating gradients of past steps</a:t>
            </a:r>
          </a:p>
          <a:p>
            <a:endParaRPr lang="en-US" sz="2000" dirty="0">
              <a:latin typeface="Proxima Nova" panose="020B0604020202020204"/>
              <a:cs typeface="Quire Sans" panose="020B05020404000200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2EFE68-64A8-4D78-8812-CD27F4DEE2F7}"/>
              </a:ext>
            </a:extLst>
          </p:cNvPr>
          <p:cNvSpPr txBox="1"/>
          <p:nvPr/>
        </p:nvSpPr>
        <p:spPr>
          <a:xfrm>
            <a:off x="2496416" y="6331270"/>
            <a:ext cx="60942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2"/>
              </a:rPr>
              <a:t>https://blog.paperspace.com/intro-to-optimization-momentum-rmsprop-adam/#:~:text=prone%20to%20overshooting)-,Adam,of%20both%20Momentum%20and%20RMSProp</a:t>
            </a:r>
            <a:r>
              <a:rPr lang="en-US" sz="800" dirty="0"/>
              <a:t>.</a:t>
            </a:r>
          </a:p>
          <a:p>
            <a:endParaRPr lang="en-US" sz="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8D1C4B-BDF2-0E42-8255-8B79F7F68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0" y="1603611"/>
            <a:ext cx="4623096" cy="40893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CE2F4D-FCDB-1542-8BD8-9B70819E0B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464" y="-66337"/>
            <a:ext cx="4555536" cy="34026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9CE84C-7B8A-3C4B-A268-04EBCE8FB3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350" y="2412193"/>
            <a:ext cx="3543300" cy="2997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8BC7E1-1973-9247-8A99-4969D2DC54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322" y="3521677"/>
            <a:ext cx="4457677" cy="202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3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EE204-2ED2-4079-9EEF-C2FB73A6C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xima Nova" panose="020B0604020202020204"/>
              </a:rPr>
              <a:t>Adaptive Optimizers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60E57A-13D0-4CF7-9D08-911A6E8D236C}"/>
              </a:ext>
            </a:extLst>
          </p:cNvPr>
          <p:cNvSpPr txBox="1"/>
          <p:nvPr/>
        </p:nvSpPr>
        <p:spPr>
          <a:xfrm>
            <a:off x="284206" y="2215050"/>
            <a:ext cx="117068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Proxima Nova" panose="020B0604020202020204"/>
              <a:cs typeface="Quire Sans" panose="020B050204040002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roxima Nova" panose="020B0604020202020204"/>
                <a:cs typeface="Quire Sans" panose="020B0502040400020003" pitchFamily="34" charset="0"/>
              </a:rPr>
              <a:t>RMSprop: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roxima Nova" panose="020B0604020202020204"/>
                <a:cs typeface="Quire Sans" panose="020B0502040400020003" pitchFamily="34" charset="0"/>
              </a:rPr>
              <a:t>Impedes search in the direction of oscillations based on avg. of gradient squared.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roxima Nova" panose="020B0604020202020204"/>
                <a:cs typeface="Quire Sans" panose="020B0502040400020003" pitchFamily="34" charset="0"/>
              </a:rPr>
              <a:t>Chooses different learning rate for each parameter.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Proxima Nova" panose="020B0604020202020204"/>
              <a:cs typeface="Quire Sans" panose="020B050204040002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roxima Nova" panose="020B0604020202020204"/>
                <a:cs typeface="Quire Sans" panose="020B0502040400020003" pitchFamily="34" charset="0"/>
              </a:rPr>
              <a:t>Adam: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roxima Nova" panose="020B0604020202020204"/>
                <a:cs typeface="Quire Sans" panose="020B0502040400020003" pitchFamily="34" charset="0"/>
              </a:rPr>
              <a:t>Combines Momentum and RMSprop</a:t>
            </a:r>
          </a:p>
        </p:txBody>
      </p:sp>
    </p:spTree>
    <p:extLst>
      <p:ext uri="{BB962C8B-B14F-4D97-AF65-F5344CB8AC3E}">
        <p14:creationId xmlns:p14="http://schemas.microsoft.com/office/powerpoint/2010/main" val="397708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9A9BD-C07D-43C7-B258-7ABE4C7B9AD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5808" y="64499"/>
            <a:ext cx="8207933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latin typeface="Proxima Nova" panose="020B0604020202020204"/>
              </a:rPr>
              <a:t>Adaptive Optimizers Behavior</a:t>
            </a:r>
            <a:endParaRPr lang="en-US" sz="3700" dirty="0">
              <a:latin typeface="Proxima Nova" panose="020B060402020202020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A29606-3CEB-4520-A4C5-90CD7F75F9D5}"/>
              </a:ext>
            </a:extLst>
          </p:cNvPr>
          <p:cNvSpPr txBox="1"/>
          <p:nvPr/>
        </p:nvSpPr>
        <p:spPr>
          <a:xfrm>
            <a:off x="6290381" y="6454619"/>
            <a:ext cx="69339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Proxima Nova" panose="020B0604020202020204"/>
                <a:hlinkClick r:id="rId3"/>
              </a:rPr>
              <a:t>https://medium.com/datadriveninvestor/overview-of-different-optimizers-for-neural-networks-e0ed119440c3</a:t>
            </a:r>
            <a:endParaRPr lang="en-US" sz="800" dirty="0">
              <a:latin typeface="Proxima Nova" panose="020B0604020202020204"/>
            </a:endParaRPr>
          </a:p>
          <a:p>
            <a:endParaRPr lang="en-US" sz="800" dirty="0">
              <a:latin typeface="Proxima Nova" panose="020B0604020202020204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347B9E3-CA0C-CD4E-BEF6-D5DD57811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214" y="895350"/>
            <a:ext cx="5080000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965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9A9BD-C07D-43C7-B258-7ABE4C7B9AD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5808" y="64499"/>
            <a:ext cx="8207933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latin typeface="Proxima Nova" panose="020B0604020202020204"/>
              </a:rPr>
              <a:t>Adaptive Optimizers Behavior</a:t>
            </a:r>
            <a:endParaRPr lang="en-US" sz="3700" dirty="0">
              <a:latin typeface="Proxima Nova" panose="020B060402020202020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A29606-3CEB-4520-A4C5-90CD7F75F9D5}"/>
              </a:ext>
            </a:extLst>
          </p:cNvPr>
          <p:cNvSpPr txBox="1"/>
          <p:nvPr/>
        </p:nvSpPr>
        <p:spPr>
          <a:xfrm>
            <a:off x="6290381" y="6454619"/>
            <a:ext cx="69339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Proxima Nova" panose="020B0604020202020204"/>
                <a:hlinkClick r:id="rId3"/>
              </a:rPr>
              <a:t>https://medium.com/datadriveninvestor/overview-of-different-optimizers-for-neural-networks-e0ed119440c3</a:t>
            </a:r>
            <a:endParaRPr lang="en-US" sz="800" dirty="0">
              <a:latin typeface="Proxima Nova" panose="020B0604020202020204"/>
            </a:endParaRPr>
          </a:p>
          <a:p>
            <a:endParaRPr lang="en-US" sz="800" dirty="0">
              <a:latin typeface="Proxima Nova" panose="020B060402020202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B0CDE7-85BC-5F4D-9A64-6C140EBBC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828" y="1334530"/>
            <a:ext cx="5749323" cy="445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485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9A9BD-C07D-43C7-B258-7ABE4C7B9AD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5808" y="64499"/>
            <a:ext cx="8207933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latin typeface="Proxima Nova" panose="020B0604020202020204"/>
              </a:rPr>
              <a:t>Adaptive Optimizers Behavior</a:t>
            </a:r>
            <a:endParaRPr lang="en-US" sz="3700" dirty="0">
              <a:latin typeface="Proxima Nova" panose="020B060402020202020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A29606-3CEB-4520-A4C5-90CD7F75F9D5}"/>
              </a:ext>
            </a:extLst>
          </p:cNvPr>
          <p:cNvSpPr txBox="1"/>
          <p:nvPr/>
        </p:nvSpPr>
        <p:spPr>
          <a:xfrm>
            <a:off x="6290381" y="6454619"/>
            <a:ext cx="69339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Proxima Nova" panose="020B0604020202020204"/>
                <a:hlinkClick r:id="rId3"/>
              </a:rPr>
              <a:t>https://medium.com/datadriveninvestor/overview-of-different-optimizers-for-neural-networks-e0ed119440c3</a:t>
            </a:r>
            <a:endParaRPr lang="en-US" sz="800" dirty="0">
              <a:latin typeface="Proxima Nova" panose="020B0604020202020204"/>
            </a:endParaRPr>
          </a:p>
          <a:p>
            <a:endParaRPr lang="en-US" sz="800" dirty="0">
              <a:latin typeface="Proxima Nova" panose="020B06040202020202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FE0717-249D-D242-B074-0D8C4E42C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763" y="1353065"/>
            <a:ext cx="5883188" cy="455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4424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9A9BD-C07D-43C7-B258-7ABE4C7B9AD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92033" y="2864966"/>
            <a:ext cx="8207933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latin typeface="Proxima Nova" panose="020B0604020202020204"/>
              </a:rPr>
              <a:t>Optimizers Activity</a:t>
            </a:r>
            <a:endParaRPr lang="en-US" sz="3700" dirty="0">
              <a:latin typeface="Proxima Nova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2072421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9A9BD-C07D-43C7-B258-7ABE4C7B9AD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6211"/>
            <a:ext cx="8207933" cy="11280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latin typeface="Proxima Nova" panose="020B0604020202020204"/>
              </a:rPr>
              <a:t>Which Adaptive Optimizer to pick?</a:t>
            </a:r>
            <a:endParaRPr lang="en-US" sz="3700" dirty="0">
              <a:latin typeface="Proxima Nova" panose="020B060402020202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833097-587E-2E44-B9B9-D2F5351E4EB7}"/>
              </a:ext>
            </a:extLst>
          </p:cNvPr>
          <p:cNvSpPr txBox="1"/>
          <p:nvPr/>
        </p:nvSpPr>
        <p:spPr>
          <a:xfrm>
            <a:off x="796394" y="838021"/>
            <a:ext cx="9052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It doesn't matter for too much for applied problems, just pick a decent optimizer. Architectures, data, and training epochs are more important.</a:t>
            </a:r>
          </a:p>
          <a:p>
            <a:pPr marL="342900" indent="-342900">
              <a:buAutoNum type="arabicParenR"/>
            </a:pPr>
            <a:r>
              <a:rPr lang="en-US" dirty="0"/>
              <a:t>Empirical question: If you have time, find out.</a:t>
            </a:r>
          </a:p>
          <a:p>
            <a:pPr marL="342900" indent="-342900">
              <a:buAutoNum type="arabicParenR"/>
            </a:pPr>
            <a:r>
              <a:rPr lang="en-US" dirty="0"/>
              <a:t>Show me the metadata: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947520E7-7C6F-814D-B060-1B4D477FDA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CDA5CAE9-A976-724D-B785-CE12A08C0F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556286E9-0EBB-CB40-A9A4-DE4D3D191E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E9D680-C579-DF4D-BA2D-91646822F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4537"/>
            <a:ext cx="10388286" cy="31554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538E3B-99C2-5D4B-8B52-9858192C1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686" y="3053785"/>
            <a:ext cx="1580956" cy="235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3499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9A9BD-C07D-43C7-B258-7ABE4C7B9AD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6097" y="2366770"/>
            <a:ext cx="11714205" cy="27340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latin typeface="Proxima Nova" panose="020B0604020202020204"/>
              </a:rPr>
              <a:t>If you want a clear mathematical explanation:</a:t>
            </a:r>
            <a:br>
              <a:rPr lang="en-US" sz="4000" dirty="0">
                <a:latin typeface="Proxima Nova" panose="020B0604020202020204"/>
              </a:rPr>
            </a:br>
            <a:br>
              <a:rPr lang="en-US" sz="4000" dirty="0">
                <a:latin typeface="Proxima Nova" panose="020B0604020202020204"/>
              </a:rPr>
            </a:br>
            <a:r>
              <a:rPr lang="en-US" sz="4000" dirty="0">
                <a:latin typeface="Proxima Nova" panose="020B0604020202020204"/>
                <a:hlinkClick r:id="rId3"/>
              </a:rPr>
              <a:t>https://ruder.io/optimizing-gradient-descent/</a:t>
            </a:r>
            <a:br>
              <a:rPr lang="en-US" sz="4000" dirty="0">
                <a:latin typeface="Proxima Nova" panose="020B0604020202020204"/>
              </a:rPr>
            </a:br>
            <a:endParaRPr lang="en-US" sz="3700" dirty="0">
              <a:latin typeface="Proxima Nova" panose="020B0604020202020204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947520E7-7C6F-814D-B060-1B4D477FDA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CDA5CAE9-A976-724D-B785-CE12A08C0F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556286E9-0EBB-CB40-A9A4-DE4D3D191E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35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E1E21-747C-4666-A358-8B3034AD4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411" y="2131881"/>
            <a:ext cx="11360800" cy="2660252"/>
          </a:xfrm>
        </p:spPr>
        <p:txBody>
          <a:bodyPr anchor="ctr"/>
          <a:lstStyle/>
          <a:p>
            <a:pPr algn="ctr"/>
            <a:r>
              <a:rPr lang="en-US" sz="7200" dirty="0">
                <a:solidFill>
                  <a:schemeClr val="accent1">
                    <a:lumMod val="75000"/>
                  </a:schemeClr>
                </a:solidFill>
              </a:rPr>
              <a:t>Questions about </a:t>
            </a:r>
            <a:br>
              <a:rPr lang="en-US" sz="7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7200" b="1" dirty="0">
                <a:solidFill>
                  <a:schemeClr val="accent1">
                    <a:lumMod val="75000"/>
                  </a:schemeClr>
                </a:solidFill>
              </a:rPr>
              <a:t>any previous </a:t>
            </a:r>
            <a:r>
              <a:rPr lang="en-US" sz="7200" dirty="0">
                <a:solidFill>
                  <a:schemeClr val="accent1">
                    <a:lumMod val="75000"/>
                  </a:schemeClr>
                </a:solidFill>
              </a:rPr>
              <a:t>materials?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F6CFD8-3BB2-44BD-824F-BB88C0FC1E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057343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026CE2-B943-426D-8A7A-5D954F5AE0FF}"/>
              </a:ext>
            </a:extLst>
          </p:cNvPr>
          <p:cNvSpPr txBox="1"/>
          <p:nvPr/>
        </p:nvSpPr>
        <p:spPr>
          <a:xfrm>
            <a:off x="981075" y="180975"/>
            <a:ext cx="9286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Proxima Nova" panose="020B0604020202020204"/>
              </a:rPr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33579321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A7423-033C-459B-9CCF-F2238A0AA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667" y="600200"/>
            <a:ext cx="10619922" cy="5454400"/>
          </a:xfrm>
        </p:spPr>
        <p:txBody>
          <a:bodyPr/>
          <a:lstStyle/>
          <a:p>
            <a:r>
              <a:rPr lang="en-US" sz="3733" dirty="0">
                <a:latin typeface="Proxima Nova" panose="020B0604020202020204" charset="0"/>
              </a:rPr>
              <a:t>Live Assignment:</a:t>
            </a:r>
            <a:br>
              <a:rPr lang="en-US" sz="3733" dirty="0">
                <a:latin typeface="Proxima Nova" panose="020B0604020202020204" charset="0"/>
              </a:rPr>
            </a:br>
            <a:r>
              <a:rPr lang="en-US" dirty="0">
                <a:solidFill>
                  <a:srgbClr val="CC3399"/>
                </a:solidFill>
                <a:latin typeface="Proxima Nova" panose="020B0604020202020204" charset="0"/>
              </a:rPr>
              <a:t>Machine Learning Engineer @ Apple Cameras</a:t>
            </a:r>
            <a:br>
              <a:rPr lang="en-US" dirty="0">
                <a:solidFill>
                  <a:srgbClr val="CC3399"/>
                </a:solidFill>
                <a:latin typeface="Proxima Nova" panose="020B0604020202020204" charset="0"/>
              </a:rPr>
            </a:br>
            <a:r>
              <a:rPr lang="en-US" sz="3733" dirty="0">
                <a:solidFill>
                  <a:schemeClr val="accent2"/>
                </a:solidFill>
                <a:latin typeface="Proxima Nova" panose="020B0604020202020204" charset="0"/>
              </a:rPr>
              <a:t>(Access your existing codebooks)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B73020-9AD1-49AD-94C9-F210630143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012323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3EBD6-0835-4736-A6A8-10910B7A9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82278"/>
            <a:ext cx="11360800" cy="763600"/>
          </a:xfrm>
        </p:spPr>
        <p:txBody>
          <a:bodyPr/>
          <a:lstStyle/>
          <a:p>
            <a:r>
              <a:rPr lang="en-US" dirty="0">
                <a:latin typeface="Proxima Nova" panose="020B0604020202020204"/>
              </a:rPr>
              <a:t>Overall System Design: End-to-end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3A8566-B542-4DC3-80DF-F583FC701194}"/>
              </a:ext>
            </a:extLst>
          </p:cNvPr>
          <p:cNvSpPr txBox="1"/>
          <p:nvPr/>
        </p:nvSpPr>
        <p:spPr>
          <a:xfrm>
            <a:off x="902494" y="6028356"/>
            <a:ext cx="3280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Past data (Trained network weights)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9989B8-5F1D-4E9F-8E3B-C7237BEE5320}"/>
              </a:ext>
            </a:extLst>
          </p:cNvPr>
          <p:cNvSpPr txBox="1"/>
          <p:nvPr/>
        </p:nvSpPr>
        <p:spPr>
          <a:xfrm>
            <a:off x="4269137" y="5971494"/>
            <a:ext cx="3280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New Data Creation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88AEE2-5307-4070-8EE2-C849CA2C57AA}"/>
              </a:ext>
            </a:extLst>
          </p:cNvPr>
          <p:cNvSpPr/>
          <p:nvPr/>
        </p:nvSpPr>
        <p:spPr>
          <a:xfrm>
            <a:off x="2776538" y="2606040"/>
            <a:ext cx="2812732" cy="1266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Processing (Cleaning, formatting)</a:t>
            </a: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51C3A778-F4E0-4E68-AC8C-8799273CC382}"/>
              </a:ext>
            </a:extLst>
          </p:cNvPr>
          <p:cNvSpPr/>
          <p:nvPr/>
        </p:nvSpPr>
        <p:spPr>
          <a:xfrm>
            <a:off x="2857300" y="3907280"/>
            <a:ext cx="297180" cy="839609"/>
          </a:xfrm>
          <a:prstGeom prst="upArrow">
            <a:avLst/>
          </a:prstGeom>
          <a:solidFill>
            <a:srgbClr val="CC3399"/>
          </a:solidFill>
          <a:ln>
            <a:solidFill>
              <a:srgbClr val="CC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8C0035CC-EAC3-4A10-A346-583E39FEDAD9}"/>
              </a:ext>
            </a:extLst>
          </p:cNvPr>
          <p:cNvSpPr/>
          <p:nvPr/>
        </p:nvSpPr>
        <p:spPr>
          <a:xfrm>
            <a:off x="4871084" y="3989070"/>
            <a:ext cx="297180" cy="639406"/>
          </a:xfrm>
          <a:prstGeom prst="upArrow">
            <a:avLst/>
          </a:prstGeom>
          <a:solidFill>
            <a:srgbClr val="FF000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43D15D-7CCF-4D40-A9C0-940F400E68D5}"/>
              </a:ext>
            </a:extLst>
          </p:cNvPr>
          <p:cNvSpPr/>
          <p:nvPr/>
        </p:nvSpPr>
        <p:spPr>
          <a:xfrm>
            <a:off x="5828823" y="1362960"/>
            <a:ext cx="2812732" cy="1266825"/>
          </a:xfrm>
          <a:prstGeom prst="rect">
            <a:avLst/>
          </a:prstGeom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Predictive Data Model using few training samples and pre-trained network</a:t>
            </a:r>
          </a:p>
        </p:txBody>
      </p:sp>
      <p:sp>
        <p:nvSpPr>
          <p:cNvPr id="13" name="Arrow: Bent 12">
            <a:extLst>
              <a:ext uri="{FF2B5EF4-FFF2-40B4-BE49-F238E27FC236}">
                <a16:creationId xmlns:a16="http://schemas.microsoft.com/office/drawing/2014/main" id="{F10EFB6A-A281-47AB-8429-59A6C8EAE9A9}"/>
              </a:ext>
            </a:extLst>
          </p:cNvPr>
          <p:cNvSpPr/>
          <p:nvPr/>
        </p:nvSpPr>
        <p:spPr>
          <a:xfrm>
            <a:off x="4182904" y="1760220"/>
            <a:ext cx="1509236" cy="845820"/>
          </a:xfrm>
          <a:prstGeom prst="bentArrow">
            <a:avLst/>
          </a:prstGeom>
          <a:solidFill>
            <a:srgbClr val="CC33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7DFB02-2623-44F7-8ADD-F10144297F8E}"/>
              </a:ext>
            </a:extLst>
          </p:cNvPr>
          <p:cNvSpPr/>
          <p:nvPr/>
        </p:nvSpPr>
        <p:spPr>
          <a:xfrm>
            <a:off x="8763002" y="2934585"/>
            <a:ext cx="2812732" cy="1266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Assessment and Feedback</a:t>
            </a:r>
          </a:p>
        </p:txBody>
      </p:sp>
      <p:sp>
        <p:nvSpPr>
          <p:cNvPr id="20" name="Arrow: Bent 19">
            <a:extLst>
              <a:ext uri="{FF2B5EF4-FFF2-40B4-BE49-F238E27FC236}">
                <a16:creationId xmlns:a16="http://schemas.microsoft.com/office/drawing/2014/main" id="{737BA155-6A04-4F44-840D-CE74BF3A9913}"/>
              </a:ext>
            </a:extLst>
          </p:cNvPr>
          <p:cNvSpPr/>
          <p:nvPr/>
        </p:nvSpPr>
        <p:spPr>
          <a:xfrm rot="5400000">
            <a:off x="9475669" y="1365545"/>
            <a:ext cx="904093" cy="2149554"/>
          </a:xfrm>
          <a:prstGeom prst="bentArrow">
            <a:avLst/>
          </a:prstGeom>
          <a:solidFill>
            <a:srgbClr val="CC33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Bent 22">
            <a:extLst>
              <a:ext uri="{FF2B5EF4-FFF2-40B4-BE49-F238E27FC236}">
                <a16:creationId xmlns:a16="http://schemas.microsoft.com/office/drawing/2014/main" id="{8E3914A7-2225-44BA-9863-4E9148B91764}"/>
              </a:ext>
            </a:extLst>
          </p:cNvPr>
          <p:cNvSpPr/>
          <p:nvPr/>
        </p:nvSpPr>
        <p:spPr>
          <a:xfrm rot="13649435">
            <a:off x="7944201" y="3926138"/>
            <a:ext cx="904093" cy="1938862"/>
          </a:xfrm>
          <a:prstGeom prst="bentArrow">
            <a:avLst/>
          </a:prstGeom>
          <a:solidFill>
            <a:srgbClr val="CC33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Arrow: Up 23">
            <a:extLst>
              <a:ext uri="{FF2B5EF4-FFF2-40B4-BE49-F238E27FC236}">
                <a16:creationId xmlns:a16="http://schemas.microsoft.com/office/drawing/2014/main" id="{B5D93BC9-4F9E-4381-A1B5-83CEFF880A48}"/>
              </a:ext>
            </a:extLst>
          </p:cNvPr>
          <p:cNvSpPr/>
          <p:nvPr/>
        </p:nvSpPr>
        <p:spPr>
          <a:xfrm rot="18712906">
            <a:off x="7921164" y="2571945"/>
            <a:ext cx="449578" cy="1212117"/>
          </a:xfrm>
          <a:prstGeom prst="upArrow">
            <a:avLst/>
          </a:prstGeom>
          <a:solidFill>
            <a:srgbClr val="CC3399"/>
          </a:solidFill>
          <a:ln>
            <a:solidFill>
              <a:srgbClr val="CC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BCF1FEC-DE4D-4BCB-A7E8-CEDC80B60E97}"/>
              </a:ext>
            </a:extLst>
          </p:cNvPr>
          <p:cNvSpPr/>
          <p:nvPr/>
        </p:nvSpPr>
        <p:spPr>
          <a:xfrm>
            <a:off x="2114550" y="1228359"/>
            <a:ext cx="9795510" cy="3198828"/>
          </a:xfrm>
          <a:prstGeom prst="rect">
            <a:avLst/>
          </a:prstGeom>
          <a:noFill/>
          <a:ln w="381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37F9A2-3860-43FD-A0B8-4B6F45CCEDD9}"/>
              </a:ext>
            </a:extLst>
          </p:cNvPr>
          <p:cNvSpPr txBox="1"/>
          <p:nvPr/>
        </p:nvSpPr>
        <p:spPr>
          <a:xfrm>
            <a:off x="1171503" y="1600200"/>
            <a:ext cx="943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You are here</a:t>
            </a:r>
          </a:p>
        </p:txBody>
      </p:sp>
      <p:pic>
        <p:nvPicPr>
          <p:cNvPr id="3" name="Picture 2" descr="Conceptual Hand Writing Showing Historical Data. Concept Meaning.. Stock  Photo, Picture And Royalty Free Image. Image 139416773.">
            <a:extLst>
              <a:ext uri="{FF2B5EF4-FFF2-40B4-BE49-F238E27FC236}">
                <a16:creationId xmlns:a16="http://schemas.microsoft.com/office/drawing/2014/main" id="{5D85622C-A3DE-4D44-94BD-3FF9D1C48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235" y="4718685"/>
            <a:ext cx="1634918" cy="138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Photo Album With Family Photos. Photography With Happy People... Royalty  Free Cliparts, Vectors, And Stock Illustration. Image 110458801.">
            <a:extLst>
              <a:ext uri="{FF2B5EF4-FFF2-40B4-BE49-F238E27FC236}">
                <a16:creationId xmlns:a16="http://schemas.microsoft.com/office/drawing/2014/main" id="{8AAEF619-899C-42CC-A820-7DA32A9AE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654" y="4601651"/>
            <a:ext cx="2147009" cy="142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80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8" grpId="0" animBg="1"/>
      <p:bldP spid="9" grpId="0" animBg="1"/>
      <p:bldP spid="12" grpId="0" animBg="1"/>
      <p:bldP spid="13" grpId="0" animBg="1"/>
      <p:bldP spid="15" grpId="0" animBg="1"/>
      <p:bldP spid="20" grpId="0" animBg="1"/>
      <p:bldP spid="23" grpId="0" animBg="1"/>
      <p:bldP spid="24" grpId="0" animBg="1"/>
      <p:bldP spid="28" grpId="0" animBg="1"/>
      <p:bldP spid="2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0C65C-661B-4655-A803-8F6BC2FA4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Proxima Nova" panose="020B0604020202020204"/>
              </a:rPr>
              <a:t>Batch Norm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3FCCF4-8B38-4264-9A1F-F760DD819B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Batch normalization is done individually at each hidden neuron in the network.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normalize the activation values such that the hidden representation doesn’t vary drastically and also helps us to get improvement in the training speed.</a:t>
            </a:r>
            <a:endParaRPr lang="en-US" dirty="0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5E2FB01D-97B6-4E9F-922A-FAD5063FFF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96" b="59493"/>
          <a:stretch/>
        </p:blipFill>
        <p:spPr bwMode="auto">
          <a:xfrm>
            <a:off x="7888432" y="3200834"/>
            <a:ext cx="2585605" cy="97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766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5;p13">
            <a:extLst>
              <a:ext uri="{FF2B5EF4-FFF2-40B4-BE49-F238E27FC236}">
                <a16:creationId xmlns:a16="http://schemas.microsoft.com/office/drawing/2014/main" id="{A859A1AD-ABFD-4366-BF55-B4DBB868A0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4611" y="1151400"/>
            <a:ext cx="11726600" cy="491576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457189" indent="-457189">
              <a:lnSpc>
                <a:spcPct val="200000"/>
              </a:lnSpc>
              <a:buFont typeface="+mj-lt"/>
              <a:buAutoNum type="arabicPeriod"/>
            </a:pPr>
            <a:r>
              <a:rPr lang="en-US" sz="2200" dirty="0"/>
              <a:t>One primary advantage of deep learning  (DL) relative to traditional machine learning is DL automatically learns the best __________. DL does this through ______________.</a:t>
            </a:r>
          </a:p>
          <a:p>
            <a:pPr marL="457189" indent="-457189">
              <a:lnSpc>
                <a:spcPct val="200000"/>
              </a:lnSpc>
              <a:buFont typeface="+mj-lt"/>
              <a:buAutoNum type="arabicPeriod"/>
            </a:pPr>
            <a:endParaRPr lang="en-US" sz="2200" dirty="0"/>
          </a:p>
          <a:p>
            <a:pPr marL="457189" indent="-457189">
              <a:lnSpc>
                <a:spcPct val="200000"/>
              </a:lnSpc>
              <a:buFont typeface="+mj-lt"/>
              <a:buAutoNum type="arabicPeriod"/>
            </a:pPr>
            <a:r>
              <a:rPr lang="en-US" sz="2200" dirty="0"/>
              <a:t>Name at least two different non-linear functions that commonly used as activation functions in DL. Name the most currently popular non-linear function. Why is it so popular?</a:t>
            </a:r>
          </a:p>
          <a:p>
            <a:pPr marL="457189" indent="-457189">
              <a:lnSpc>
                <a:spcPct val="200000"/>
              </a:lnSpc>
              <a:buFont typeface="+mj-lt"/>
              <a:buAutoNum type="arabicPeriod"/>
            </a:pPr>
            <a:endParaRPr lang="en-US" sz="2200" dirty="0"/>
          </a:p>
          <a:p>
            <a:pPr marL="457189" indent="-457189">
              <a:lnSpc>
                <a:spcPct val="200000"/>
              </a:lnSpc>
              <a:buFont typeface="+mj-lt"/>
              <a:buAutoNum type="arabicPeriod"/>
            </a:pPr>
            <a:r>
              <a:rPr lang="en-US" sz="2200" dirty="0"/>
              <a:t>Draw a picture of convolution. Draw another picture of a Convolutional Neural Network (CNN).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AC759B-9922-4C6B-876E-BCE0C5B62B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sp>
        <p:nvSpPr>
          <p:cNvPr id="6" name="Google Shape;74;p13">
            <a:extLst>
              <a:ext uri="{FF2B5EF4-FFF2-40B4-BE49-F238E27FC236}">
                <a16:creationId xmlns:a16="http://schemas.microsoft.com/office/drawing/2014/main" id="{B16F82C7-0D8A-4365-9431-A70240CECF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611" y="2457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Review Prompts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1100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7FB30-076D-4505-AC7B-22D54E69E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411" y="556244"/>
            <a:ext cx="11360800" cy="763600"/>
          </a:xfrm>
        </p:spPr>
        <p:txBody>
          <a:bodyPr/>
          <a:lstStyle/>
          <a:p>
            <a:r>
              <a:rPr lang="en-US" dirty="0">
                <a:solidFill>
                  <a:srgbClr val="CC3399"/>
                </a:solidFill>
                <a:latin typeface="Proxima Nova" panose="020B0604020202020204"/>
              </a:rPr>
              <a:t>Learning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B9C00-075F-4522-9FFB-13D28F778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524" y="1151400"/>
            <a:ext cx="11604952" cy="4555200"/>
          </a:xfrm>
        </p:spPr>
        <p:txBody>
          <a:bodyPr anchor="ctr"/>
          <a:lstStyle/>
          <a:p>
            <a:pPr algn="just" fontAlgn="base">
              <a:lnSpc>
                <a:spcPct val="200000"/>
              </a:lnSpc>
            </a:pPr>
            <a:r>
              <a:rPr lang="en-US" sz="2400" dirty="0">
                <a:solidFill>
                  <a:srgbClr val="000000"/>
                </a:solidFill>
                <a:latin typeface="Proxima Nova" panose="020B0604020202020204"/>
              </a:rPr>
              <a:t>Describe real-world examples of Object Detection.</a:t>
            </a:r>
          </a:p>
          <a:p>
            <a:pPr algn="just" fontAlgn="base">
              <a:lnSpc>
                <a:spcPct val="200000"/>
              </a:lnSpc>
            </a:pPr>
            <a:r>
              <a:rPr lang="en-US" sz="2400" dirty="0">
                <a:solidFill>
                  <a:srgbClr val="000000"/>
                </a:solidFill>
                <a:latin typeface="Proxima Nova" panose="020B0604020202020204"/>
              </a:rPr>
              <a:t>Diagram common Object Detection architectures.</a:t>
            </a:r>
          </a:p>
          <a:p>
            <a:pPr algn="just" fontAlgn="base">
              <a:lnSpc>
                <a:spcPct val="200000"/>
              </a:lnSpc>
            </a:pPr>
            <a:r>
              <a:rPr lang="en-US" sz="2400" dirty="0">
                <a:solidFill>
                  <a:srgbClr val="000000"/>
                </a:solidFill>
                <a:latin typeface="Proxima Nova" panose="020B0604020202020204"/>
              </a:rPr>
              <a:t>Describe common stochastic gradient descent (SGD) optimizers.</a:t>
            </a:r>
          </a:p>
          <a:p>
            <a:pPr algn="just" fontAlgn="base">
              <a:lnSpc>
                <a:spcPct val="200000"/>
              </a:lnSpc>
            </a:pPr>
            <a:r>
              <a:rPr lang="en-US" sz="2400" dirty="0">
                <a:solidFill>
                  <a:srgbClr val="000000"/>
                </a:solidFill>
                <a:latin typeface="Proxima Nova" panose="020B0604020202020204"/>
              </a:rPr>
              <a:t>Explain common deep learning hyperparameters.</a:t>
            </a:r>
          </a:p>
          <a:p>
            <a:pPr algn="just" fontAlgn="base">
              <a:lnSpc>
                <a:spcPct val="200000"/>
              </a:lnSpc>
            </a:pPr>
            <a:r>
              <a:rPr lang="en-US" sz="2400" dirty="0">
                <a:solidFill>
                  <a:srgbClr val="000000"/>
                </a:solidFill>
                <a:latin typeface="Proxima Nova" panose="020B0604020202020204"/>
              </a:rPr>
              <a:t>Describe seminal deep neural architecture for applied computer vision tasks.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Proxima Nova" panose="020B060402020202020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C561E1-4950-4FF4-B1DE-51ED46F866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29003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BA240E6-3E7F-1E40-8236-DA780ED88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444065"/>
            <a:ext cx="5879869" cy="378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1BDE5B-1A6C-4A98-9123-5BC0C048FE15}"/>
              </a:ext>
            </a:extLst>
          </p:cNvPr>
          <p:cNvSpPr txBox="1"/>
          <p:nvPr/>
        </p:nvSpPr>
        <p:spPr>
          <a:xfrm>
            <a:off x="216132" y="1095069"/>
            <a:ext cx="100347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02122"/>
                </a:solidFill>
                <a:latin typeface="Proxima Nova" panose="020B0604020202020204"/>
              </a:rPr>
              <a:t>Detect the presence of specific </a:t>
            </a:r>
            <a:r>
              <a:rPr lang="en-US" sz="2400" i="0" dirty="0">
                <a:solidFill>
                  <a:srgbClr val="202122"/>
                </a:solidFill>
                <a:effectLst/>
                <a:latin typeface="Proxima Nova" panose="020B0604020202020204"/>
              </a:rPr>
              <a:t>objects in images and videos. </a:t>
            </a:r>
          </a:p>
          <a:p>
            <a:r>
              <a:rPr lang="en-US" sz="2400" i="0" dirty="0">
                <a:solidFill>
                  <a:srgbClr val="202122"/>
                </a:solidFill>
                <a:effectLst/>
                <a:latin typeface="Proxima Nova" panose="020B0604020202020204"/>
              </a:rPr>
              <a:t>Typically, define a bounding box and a label.</a:t>
            </a:r>
          </a:p>
          <a:p>
            <a:endParaRPr lang="en-US" sz="2400" dirty="0">
              <a:solidFill>
                <a:srgbClr val="202122"/>
              </a:solidFill>
              <a:latin typeface="Proxima Nova" panose="020B0604020202020204"/>
            </a:endParaRPr>
          </a:p>
          <a:p>
            <a:r>
              <a:rPr lang="en-US" sz="2400" i="0" dirty="0">
                <a:solidFill>
                  <a:srgbClr val="202122"/>
                </a:solidFill>
                <a:effectLst/>
                <a:latin typeface="Proxima Nova" panose="020B0604020202020204"/>
              </a:rPr>
              <a:t>Common examples: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rgbClr val="202122"/>
                </a:solidFill>
                <a:latin typeface="Proxima Nova" panose="020B0604020202020204"/>
              </a:rPr>
              <a:t>Humans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rgbClr val="0B0080"/>
                </a:solidFill>
                <a:latin typeface="Proxima Nova" panose="020B0604020202020204"/>
                <a:hlinkClick r:id="rId3" tooltip="Face detection"/>
              </a:rPr>
              <a:t>Faces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rgbClr val="202122"/>
                </a:solidFill>
                <a:latin typeface="Proxima Nova" panose="020B0604020202020204"/>
              </a:rPr>
              <a:t>Cars </a:t>
            </a:r>
          </a:p>
          <a:p>
            <a:pPr marL="342900" indent="-342900">
              <a:buFontTx/>
              <a:buChar char="-"/>
            </a:pPr>
            <a:r>
              <a:rPr lang="en-US" sz="2400" i="0" u="none" strike="noStrike" dirty="0">
                <a:solidFill>
                  <a:srgbClr val="202122"/>
                </a:solidFill>
                <a:effectLst/>
                <a:latin typeface="Proxima Nova" panose="020B0604020202020204"/>
                <a:hlinkClick r:id="rId4" tooltip="Pedestrian detection"/>
              </a:rPr>
              <a:t>P</a:t>
            </a:r>
            <a:r>
              <a:rPr lang="en-US" sz="2400" i="0" u="none" strike="noStrike" dirty="0">
                <a:solidFill>
                  <a:srgbClr val="0B0080"/>
                </a:solidFill>
                <a:effectLst/>
                <a:latin typeface="Proxima Nova" panose="020B0604020202020204"/>
                <a:hlinkClick r:id="rId4" tooltip="Pedestrian detection"/>
              </a:rPr>
              <a:t>edestrian</a:t>
            </a:r>
            <a:endParaRPr lang="en-US" sz="2400" i="0" u="none" strike="noStrike" dirty="0">
              <a:solidFill>
                <a:srgbClr val="0B0080"/>
              </a:solidFill>
              <a:effectLst/>
              <a:latin typeface="Proxima Nova" panose="020B0604020202020204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rgbClr val="0B0080"/>
                </a:solidFill>
                <a:latin typeface="Proxima Nova" panose="020B0604020202020204"/>
              </a:rPr>
              <a:t>License plate numbers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rgbClr val="0B0080"/>
                </a:solidFill>
                <a:latin typeface="Proxima Nova" panose="020B0604020202020204"/>
              </a:rPr>
              <a:t>House numbers</a:t>
            </a:r>
          </a:p>
          <a:p>
            <a:pPr marL="342900" indent="-342900">
              <a:buFontTx/>
              <a:buChar char="-"/>
            </a:pPr>
            <a:endParaRPr lang="en-US" sz="2400" dirty="0">
              <a:latin typeface="Proxima Nova" panose="020B0604020202020204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795CF1E-DA13-EB4B-8F46-1B295430FFD0}"/>
              </a:ext>
            </a:extLst>
          </p:cNvPr>
          <p:cNvSpPr txBox="1">
            <a:spLocks/>
          </p:cNvSpPr>
          <p:nvPr/>
        </p:nvSpPr>
        <p:spPr>
          <a:xfrm>
            <a:off x="190500" y="123951"/>
            <a:ext cx="1158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202122"/>
                </a:solidFill>
                <a:latin typeface="Proxima Nova" panose="020B0604020202020204"/>
              </a:rPr>
              <a:t>Object detection </a:t>
            </a:r>
            <a:endParaRPr lang="en-US" dirty="0">
              <a:latin typeface="Proxima Nova" panose="020B0604020202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51C602-413F-CC4D-B7D1-18D28B49008D}"/>
              </a:ext>
            </a:extLst>
          </p:cNvPr>
          <p:cNvSpPr txBox="1"/>
          <p:nvPr/>
        </p:nvSpPr>
        <p:spPr>
          <a:xfrm>
            <a:off x="5814613" y="6410883"/>
            <a:ext cx="6377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https://neptune.ai/blog/object-detection-algorithms-and-libraries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108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61BDE5B-1A6C-4A98-9123-5BC0C048FE15}"/>
              </a:ext>
            </a:extLst>
          </p:cNvPr>
          <p:cNvSpPr txBox="1"/>
          <p:nvPr/>
        </p:nvSpPr>
        <p:spPr>
          <a:xfrm>
            <a:off x="351401" y="4220216"/>
            <a:ext cx="1184097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02122"/>
                </a:solidFill>
                <a:latin typeface="Proxima Nova" panose="020B0604020202020204"/>
              </a:rPr>
              <a:t>Learn the  special and unique properties of each class to identify the required object.</a:t>
            </a:r>
          </a:p>
          <a:p>
            <a:endParaRPr lang="en-US" sz="2400" dirty="0">
              <a:solidFill>
                <a:srgbClr val="202122"/>
              </a:solidFill>
              <a:latin typeface="Proxima Nova" panose="020B0604020202020204"/>
            </a:endParaRPr>
          </a:p>
          <a:p>
            <a:r>
              <a:rPr lang="en-US" sz="2400" dirty="0"/>
              <a:t>Square shapes have perpendicular corners . A human face has certain properties</a:t>
            </a:r>
          </a:p>
          <a:p>
            <a:endParaRPr lang="en-US" sz="2400" dirty="0"/>
          </a:p>
          <a:p>
            <a:r>
              <a:rPr lang="en-US" sz="2400" dirty="0"/>
              <a:t>A CNN can learn a filter for object specific properties.</a:t>
            </a:r>
            <a:endParaRPr lang="en-US" sz="2400" dirty="0">
              <a:latin typeface="Proxima Nova" panose="020B0604020202020204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795CF1E-DA13-EB4B-8F46-1B295430FFD0}"/>
              </a:ext>
            </a:extLst>
          </p:cNvPr>
          <p:cNvSpPr txBox="1">
            <a:spLocks/>
          </p:cNvSpPr>
          <p:nvPr/>
        </p:nvSpPr>
        <p:spPr>
          <a:xfrm>
            <a:off x="190500" y="123951"/>
            <a:ext cx="1158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202122"/>
                </a:solidFill>
                <a:latin typeface="Proxima Nova" panose="020B0604020202020204"/>
              </a:rPr>
              <a:t>Convolutional Neural Network (CNN)s </a:t>
            </a:r>
          </a:p>
          <a:p>
            <a:r>
              <a:rPr lang="en-US" dirty="0">
                <a:solidFill>
                  <a:srgbClr val="202122"/>
                </a:solidFill>
                <a:latin typeface="Proxima Nova" panose="020B0604020202020204"/>
              </a:rPr>
              <a:t>are very useful for Object detection </a:t>
            </a:r>
            <a:endParaRPr lang="en-US" dirty="0">
              <a:latin typeface="Proxima Nova" panose="020B0604020202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51C602-413F-CC4D-B7D1-18D28B49008D}"/>
              </a:ext>
            </a:extLst>
          </p:cNvPr>
          <p:cNvSpPr txBox="1"/>
          <p:nvPr/>
        </p:nvSpPr>
        <p:spPr>
          <a:xfrm>
            <a:off x="5814613" y="6410883"/>
            <a:ext cx="11940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https://datalya.com/blog/content/4-machine-learning/7-object-detection-with-sliding-window-algorithm/sliding_window.jpg</a:t>
            </a:r>
            <a:endParaRPr lang="en-US" dirty="0"/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0334F84-7D1D-C045-83D5-FE393FC6C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919" y="1159402"/>
            <a:ext cx="6377387" cy="306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780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CNN object detection algorithm">
            <a:extLst>
              <a:ext uri="{FF2B5EF4-FFF2-40B4-BE49-F238E27FC236}">
                <a16:creationId xmlns:a16="http://schemas.microsoft.com/office/drawing/2014/main" id="{758B193E-1080-7B47-BB3A-07C0F5A64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31363"/>
            <a:ext cx="12192000" cy="360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1BDE5B-1A6C-4A98-9123-5BC0C048FE15}"/>
              </a:ext>
            </a:extLst>
          </p:cNvPr>
          <p:cNvSpPr txBox="1"/>
          <p:nvPr/>
        </p:nvSpPr>
        <p:spPr>
          <a:xfrm>
            <a:off x="351021" y="1588363"/>
            <a:ext cx="80448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Select the most important regional proposals.</a:t>
            </a:r>
          </a:p>
          <a:p>
            <a:pPr marL="342900" indent="-342900">
              <a:buAutoNum type="arabicPeriod"/>
            </a:pPr>
            <a:r>
              <a:rPr lang="en-US" dirty="0"/>
              <a:t>With the regions, find the class prediction and bounding box.</a:t>
            </a:r>
            <a:endParaRPr lang="en-US" sz="2400" dirty="0">
              <a:latin typeface="Proxima Nova" panose="020B0604020202020204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795CF1E-DA13-EB4B-8F46-1B295430FFD0}"/>
              </a:ext>
            </a:extLst>
          </p:cNvPr>
          <p:cNvSpPr txBox="1">
            <a:spLocks/>
          </p:cNvSpPr>
          <p:nvPr/>
        </p:nvSpPr>
        <p:spPr>
          <a:xfrm>
            <a:off x="62206" y="463742"/>
            <a:ext cx="1158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202122"/>
                </a:solidFill>
                <a:latin typeface="Proxima Nova" panose="020B0604020202020204"/>
              </a:rPr>
              <a:t>Region-based Convolutional Neural Networks </a:t>
            </a:r>
          </a:p>
          <a:p>
            <a:r>
              <a:rPr lang="en-US" sz="4000" dirty="0">
                <a:solidFill>
                  <a:srgbClr val="202122"/>
                </a:solidFill>
                <a:latin typeface="Proxima Nova" panose="020B0604020202020204"/>
              </a:rPr>
              <a:t>(R-CNN)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51C602-413F-CC4D-B7D1-18D28B49008D}"/>
              </a:ext>
            </a:extLst>
          </p:cNvPr>
          <p:cNvSpPr txBox="1"/>
          <p:nvPr/>
        </p:nvSpPr>
        <p:spPr>
          <a:xfrm>
            <a:off x="5814613" y="6410883"/>
            <a:ext cx="6377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https://neptune.ai/blog/object-detection-algorithms-and-libraries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316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1950</Words>
  <Application>Microsoft Macintosh PowerPoint</Application>
  <PresentationFormat>Widescreen</PresentationFormat>
  <Paragraphs>333</Paragraphs>
  <Slides>43</Slides>
  <Notes>17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Calibri</vt:lpstr>
      <vt:lpstr>Calibri Light</vt:lpstr>
      <vt:lpstr>charter</vt:lpstr>
      <vt:lpstr>Proxima Nova</vt:lpstr>
      <vt:lpstr>Proxima Nova Semibold</vt:lpstr>
      <vt:lpstr>sohne</vt:lpstr>
      <vt:lpstr>Office Theme</vt:lpstr>
      <vt:lpstr>Object Detection</vt:lpstr>
      <vt:lpstr>Tuesday Agenda</vt:lpstr>
      <vt:lpstr>Saturday  Morning Agenda</vt:lpstr>
      <vt:lpstr>Questions about  any previous materials?</vt:lpstr>
      <vt:lpstr>Review Prompts</vt:lpstr>
      <vt:lpstr>Learning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YOLO: You Only Look Once v1</vt:lpstr>
      <vt:lpstr>Single shot detectors</vt:lpstr>
      <vt:lpstr>Questions?</vt:lpstr>
      <vt:lpstr>PowerPoint Presentation</vt:lpstr>
      <vt:lpstr>Tuesday Agenda</vt:lpstr>
      <vt:lpstr>Saturday  Morning Agenda</vt:lpstr>
      <vt:lpstr>Presentation Advice</vt:lpstr>
      <vt:lpstr>Project Pitches Practice</vt:lpstr>
      <vt:lpstr>PowerPoint Presentation</vt:lpstr>
      <vt:lpstr>Tuesday Agenda</vt:lpstr>
      <vt:lpstr>Saturday  Morning Agenda</vt:lpstr>
      <vt:lpstr>Optimization</vt:lpstr>
      <vt:lpstr>Error Surfaces</vt:lpstr>
      <vt:lpstr>Error Surfaces can be tricky</vt:lpstr>
      <vt:lpstr>Error Surfaces can be tricky</vt:lpstr>
      <vt:lpstr>Saddle point</vt:lpstr>
      <vt:lpstr>Optimizers</vt:lpstr>
      <vt:lpstr>Adaptive Optimizers</vt:lpstr>
      <vt:lpstr>Momentum SGD</vt:lpstr>
      <vt:lpstr>Adaptive Optimizers</vt:lpstr>
      <vt:lpstr>Adaptive Optimizers Behavior</vt:lpstr>
      <vt:lpstr>Adaptive Optimizers Behavior</vt:lpstr>
      <vt:lpstr>Adaptive Optimizers Behavior</vt:lpstr>
      <vt:lpstr>Optimizers Activity</vt:lpstr>
      <vt:lpstr>Which Adaptive Optimizer to pick?</vt:lpstr>
      <vt:lpstr>If you want a clear mathematical explanation:  https://ruder.io/optimizing-gradient-descent/ </vt:lpstr>
      <vt:lpstr>PowerPoint Presentation</vt:lpstr>
      <vt:lpstr>Live Assignment: Machine Learning Engineer @ Apple Cameras (Access your existing codebooks)</vt:lpstr>
      <vt:lpstr>Overall System Design: End-to-end Process</vt:lpstr>
      <vt:lpstr>Batch Norm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</dc:title>
  <dc:creator>Sohini Roychowdhury</dc:creator>
  <cp:lastModifiedBy>Spiering, Brian</cp:lastModifiedBy>
  <cp:revision>51</cp:revision>
  <dcterms:created xsi:type="dcterms:W3CDTF">2020-12-04T23:51:51Z</dcterms:created>
  <dcterms:modified xsi:type="dcterms:W3CDTF">2021-09-08T19:25:00Z</dcterms:modified>
</cp:coreProperties>
</file>